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1" r:id="rId2"/>
    <p:sldId id="259" r:id="rId3"/>
    <p:sldId id="260" r:id="rId4"/>
    <p:sldId id="257" r:id="rId5"/>
    <p:sldId id="258" r:id="rId6"/>
    <p:sldId id="266" r:id="rId7"/>
    <p:sldId id="265" r:id="rId8"/>
    <p:sldId id="261" r:id="rId9"/>
    <p:sldId id="268" r:id="rId10"/>
    <p:sldId id="262" r:id="rId11"/>
    <p:sldId id="264" r:id="rId12"/>
    <p:sldId id="267" r:id="rId13"/>
    <p:sldId id="263" r:id="rId14"/>
    <p:sldId id="269" r:id="rId15"/>
    <p:sldId id="270" r:id="rId16"/>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CFF33"/>
    <a:srgbClr val="C02E00"/>
    <a:srgbClr val="542A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5844" autoAdjust="0"/>
  </p:normalViewPr>
  <p:slideViewPr>
    <p:cSldViewPr>
      <p:cViewPr varScale="1">
        <p:scale>
          <a:sx n="55" d="100"/>
          <a:sy n="55" d="100"/>
        </p:scale>
        <p:origin x="-1560" y="-84"/>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A19AA642-0AFB-4072-8ED3-A742DA9FA8B4}" type="datetimeFigureOut">
              <a:rPr lang="en-US" smtClean="0"/>
              <a:t>10/18/2013</a:t>
            </a:fld>
            <a:endParaRPr lang="en-US"/>
          </a:p>
        </p:txBody>
      </p:sp>
      <p:sp>
        <p:nvSpPr>
          <p:cNvPr id="4" name="Footer Placeholder 3"/>
          <p:cNvSpPr>
            <a:spLocks noGrp="1"/>
          </p:cNvSpPr>
          <p:nvPr>
            <p:ph type="ftr" sz="quarter" idx="2"/>
          </p:nvPr>
        </p:nvSpPr>
        <p:spPr>
          <a:xfrm>
            <a:off x="0" y="8845550"/>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550"/>
            <a:ext cx="2971800" cy="465138"/>
          </a:xfrm>
          <a:prstGeom prst="rect">
            <a:avLst/>
          </a:prstGeom>
        </p:spPr>
        <p:txBody>
          <a:bodyPr vert="horz" lIns="91440" tIns="45720" rIns="91440" bIns="45720" rtlCol="0" anchor="b"/>
          <a:lstStyle>
            <a:lvl1pPr algn="r">
              <a:defRPr sz="1200"/>
            </a:lvl1pPr>
          </a:lstStyle>
          <a:p>
            <a:fld id="{3973FF56-580A-47BA-BCD2-E49FA52EE50C}" type="slidenum">
              <a:rPr lang="en-US" smtClean="0"/>
              <a:t>‹#›</a:t>
            </a:fld>
            <a:endParaRPr lang="en-US"/>
          </a:p>
        </p:txBody>
      </p:sp>
    </p:spTree>
    <p:extLst>
      <p:ext uri="{BB962C8B-B14F-4D97-AF65-F5344CB8AC3E}">
        <p14:creationId xmlns:p14="http://schemas.microsoft.com/office/powerpoint/2010/main" val="2128751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52F3AF1A-45B8-4942-80DC-D72784243C48}" type="datetimeFigureOut">
              <a:rPr lang="en-US" smtClean="0"/>
              <a:t>10/18/2013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25950B26-0CAD-4549-85C3-FB9CCDB60345}" type="slidenum">
              <a:rPr lang="en-US" smtClean="0"/>
              <a:t>‹#›</a:t>
            </a:fld>
            <a:endParaRPr lang="en-US"/>
          </a:p>
        </p:txBody>
      </p:sp>
    </p:spTree>
    <p:extLst>
      <p:ext uri="{BB962C8B-B14F-4D97-AF65-F5344CB8AC3E}">
        <p14:creationId xmlns:p14="http://schemas.microsoft.com/office/powerpoint/2010/main" val="175513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etropolitantabernacle.org/Sword-And-Trowel/Evangelical-Magazine-Sword-and-Trowel-Articles/Cessationism-Proving-Charismatic-Gifts-have-Cease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monergism.com/directory/link_category/Spiritual-Gifts/Cessationists-View-Articles/"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biblia.com/bible/esv/Luke%209.1-2" TargetMode="External"/><Relationship Id="rId13" Type="http://schemas.openxmlformats.org/officeDocument/2006/relationships/hyperlink" Target="http://biblia.com/bible/esv/2%20Corinthians%2012.7-9" TargetMode="External"/><Relationship Id="rId3" Type="http://schemas.openxmlformats.org/officeDocument/2006/relationships/hyperlink" Target="http://www.gotquestions.org/cessationism.html" TargetMode="External"/><Relationship Id="rId7" Type="http://schemas.openxmlformats.org/officeDocument/2006/relationships/hyperlink" Target="http://biblia.com/bible/esv/1%20Corinthians%2014.1-3" TargetMode="External"/><Relationship Id="rId12" Type="http://schemas.openxmlformats.org/officeDocument/2006/relationships/hyperlink" Target="http://biblia.com/bible/esv/1%20Timothy%205.23"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biblia.com/bible/esv/Isaiah%2028.11-12" TargetMode="External"/><Relationship Id="rId11" Type="http://schemas.openxmlformats.org/officeDocument/2006/relationships/hyperlink" Target="http://biblia.com/bible/esv/2%20Timothy%204.20" TargetMode="External"/><Relationship Id="rId5" Type="http://schemas.openxmlformats.org/officeDocument/2006/relationships/hyperlink" Target="http://biblia.com/bible/esv/1%20Corinthians%2014.21-22" TargetMode="External"/><Relationship Id="rId15" Type="http://schemas.openxmlformats.org/officeDocument/2006/relationships/hyperlink" Target="http://www.gotquestions.org/cessationism.html#ixzz2gsxvNs91" TargetMode="External"/><Relationship Id="rId10" Type="http://schemas.openxmlformats.org/officeDocument/2006/relationships/hyperlink" Target="http://biblia.com/bible/esv/Philippians%202.25-27" TargetMode="External"/><Relationship Id="rId4" Type="http://schemas.openxmlformats.org/officeDocument/2006/relationships/hyperlink" Target="http://biblia.com/bible/esv/1%20Corinthians%2013.8" TargetMode="External"/><Relationship Id="rId9" Type="http://schemas.openxmlformats.org/officeDocument/2006/relationships/hyperlink" Target="http://biblia.com/bible/esv/Acts%2020.9-12" TargetMode="External"/><Relationship Id="rId14" Type="http://schemas.openxmlformats.org/officeDocument/2006/relationships/hyperlink" Target="http://biblia.com/bible/esv/1%20Corinthians%2013.13-14.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onergism.com/directory/link_category/Spiritual-Gifts/Cessationists-View-Articl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seasons…</a:t>
            </a:r>
          </a:p>
          <a:p>
            <a:r>
              <a:rPr lang="en-US" dirty="0" smtClean="0"/>
              <a:t>	different clothing to be productive, comfortable, practical, effective</a:t>
            </a:r>
          </a:p>
          <a:p>
            <a:r>
              <a:rPr lang="en-US" dirty="0" smtClean="0"/>
              <a:t>	different</a:t>
            </a:r>
            <a:r>
              <a:rPr lang="en-US" baseline="0" dirty="0" smtClean="0"/>
              <a:t> activities or work</a:t>
            </a:r>
          </a:p>
          <a:p>
            <a:r>
              <a:rPr lang="en-US" baseline="0" dirty="0" smtClean="0"/>
              <a:t>	different weather conditions (each season is unique, although regional)</a:t>
            </a:r>
          </a:p>
          <a:p>
            <a:r>
              <a:rPr lang="en-US" baseline="0" dirty="0" smtClean="0"/>
              <a:t>	different joys</a:t>
            </a:r>
            <a:endParaRPr lang="en-US" dirty="0"/>
          </a:p>
        </p:txBody>
      </p:sp>
      <p:sp>
        <p:nvSpPr>
          <p:cNvPr id="4" name="Slide Number Placeholder 3"/>
          <p:cNvSpPr>
            <a:spLocks noGrp="1"/>
          </p:cNvSpPr>
          <p:nvPr>
            <p:ph type="sldNum" sz="quarter" idx="10"/>
          </p:nvPr>
        </p:nvSpPr>
        <p:spPr/>
        <p:txBody>
          <a:bodyPr/>
          <a:lstStyle/>
          <a:p>
            <a:fld id="{25950B26-0CAD-4549-85C3-FB9CCDB60345}" type="slidenum">
              <a:rPr lang="en-US" smtClean="0"/>
              <a:t>2</a:t>
            </a:fld>
            <a:endParaRPr lang="en-US"/>
          </a:p>
        </p:txBody>
      </p:sp>
    </p:spTree>
    <p:extLst>
      <p:ext uri="{BB962C8B-B14F-4D97-AF65-F5344CB8AC3E}">
        <p14:creationId xmlns:p14="http://schemas.microsoft.com/office/powerpoint/2010/main" val="176861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0B26-0CAD-4549-85C3-FB9CCDB60345}" type="slidenum">
              <a:rPr lang="en-US" smtClean="0"/>
              <a:t>11</a:t>
            </a:fld>
            <a:endParaRPr lang="en-US"/>
          </a:p>
        </p:txBody>
      </p:sp>
    </p:spTree>
    <p:extLst>
      <p:ext uri="{BB962C8B-B14F-4D97-AF65-F5344CB8AC3E}">
        <p14:creationId xmlns:p14="http://schemas.microsoft.com/office/powerpoint/2010/main" val="3543743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50B26-0CAD-4549-85C3-FB9CCDB60345}" type="slidenum">
              <a:rPr lang="en-US" smtClean="0"/>
              <a:t>12</a:t>
            </a:fld>
            <a:endParaRPr lang="en-US"/>
          </a:p>
        </p:txBody>
      </p:sp>
    </p:spTree>
    <p:extLst>
      <p:ext uri="{BB962C8B-B14F-4D97-AF65-F5344CB8AC3E}">
        <p14:creationId xmlns:p14="http://schemas.microsoft.com/office/powerpoint/2010/main" val="1804160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50B26-0CAD-4549-85C3-FB9CCDB60345}" type="slidenum">
              <a:rPr lang="en-US" smtClean="0"/>
              <a:t>13</a:t>
            </a:fld>
            <a:endParaRPr lang="en-US"/>
          </a:p>
        </p:txBody>
      </p:sp>
    </p:spTree>
    <p:extLst>
      <p:ext uri="{BB962C8B-B14F-4D97-AF65-F5344CB8AC3E}">
        <p14:creationId xmlns:p14="http://schemas.microsoft.com/office/powerpoint/2010/main" val="1372761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Dr. Wayne </a:t>
            </a:r>
            <a:r>
              <a:rPr lang="en-US" sz="1200" kern="1200" dirty="0" err="1" smtClean="0">
                <a:solidFill>
                  <a:schemeClr val="tx1"/>
                </a:solidFill>
                <a:effectLst/>
                <a:latin typeface="+mn-lt"/>
                <a:ea typeface="+mn-ea"/>
                <a:cs typeface="+mn-cs"/>
              </a:rPr>
              <a:t>Grudem</a:t>
            </a:r>
            <a:r>
              <a:rPr lang="en-US" sz="1200" kern="1200" dirty="0" smtClean="0">
                <a:solidFill>
                  <a:schemeClr val="tx1"/>
                </a:solidFill>
                <a:effectLst/>
                <a:latin typeface="+mn-lt"/>
                <a:ea typeface="+mn-ea"/>
                <a:cs typeface="+mn-cs"/>
              </a:rPr>
              <a:t>: “I am thankful for that. However, Tim, I think we have to recognize that there is a segment of the </a:t>
            </a:r>
            <a:r>
              <a:rPr lang="en-US" sz="1200" kern="1200" dirty="0" err="1" smtClean="0">
                <a:solidFill>
                  <a:schemeClr val="tx1"/>
                </a:solidFill>
                <a:effectLst/>
                <a:latin typeface="+mn-lt"/>
                <a:ea typeface="+mn-ea"/>
                <a:cs typeface="+mn-cs"/>
              </a:rPr>
              <a:t>cessationist</a:t>
            </a:r>
            <a:r>
              <a:rPr lang="en-US" sz="1200" kern="1200" dirty="0" smtClean="0">
                <a:solidFill>
                  <a:schemeClr val="tx1"/>
                </a:solidFill>
                <a:effectLst/>
                <a:latin typeface="+mn-lt"/>
                <a:ea typeface="+mn-ea"/>
                <a:cs typeface="+mn-cs"/>
              </a:rPr>
              <a:t> community that is ready to pounce on anyone who speaks of subjective forms of guidance; ready to pounce on anyone who speaks of dealing with promptings of the Lord in one way or another; that is highly suspicious of any emotional component in worship or prayer. I don’t know that that is representative of all of </a:t>
            </a:r>
            <a:r>
              <a:rPr lang="en-US" sz="1200" kern="1200" dirty="0" err="1" smtClean="0">
                <a:solidFill>
                  <a:schemeClr val="tx1"/>
                </a:solidFill>
                <a:effectLst/>
                <a:latin typeface="+mn-lt"/>
                <a:ea typeface="+mn-ea"/>
                <a:cs typeface="+mn-cs"/>
              </a:rPr>
              <a:t>cessationism</a:t>
            </a:r>
            <a:r>
              <a:rPr lang="en-US" sz="1200" kern="1200" dirty="0" smtClean="0">
                <a:solidFill>
                  <a:schemeClr val="tx1"/>
                </a:solidFill>
                <a:effectLst/>
                <a:latin typeface="+mn-lt"/>
                <a:ea typeface="+mn-ea"/>
                <a:cs typeface="+mn-cs"/>
              </a:rPr>
              <a:t> but there is a segment of the </a:t>
            </a:r>
            <a:r>
              <a:rPr lang="en-US" sz="1200" kern="1200" dirty="0" err="1" smtClean="0">
                <a:solidFill>
                  <a:schemeClr val="tx1"/>
                </a:solidFill>
                <a:effectLst/>
                <a:latin typeface="+mn-lt"/>
                <a:ea typeface="+mn-ea"/>
                <a:cs typeface="+mn-cs"/>
              </a:rPr>
              <a:t>cessationist</a:t>
            </a:r>
            <a:r>
              <a:rPr lang="en-US" sz="1200" kern="1200" dirty="0" smtClean="0">
                <a:solidFill>
                  <a:schemeClr val="tx1"/>
                </a:solidFill>
                <a:effectLst/>
                <a:latin typeface="+mn-lt"/>
                <a:ea typeface="+mn-ea"/>
                <a:cs typeface="+mn-cs"/>
              </a:rPr>
              <a:t> community that is so suspicious of any emotional component, any subjective component in all of our relationship with God and with others that it tends to quench a vital aspect of the personal relationship with God in the lives of ordinary believers. And that can tend to a dry orthodoxy in the next generation that abandons that faith and the church spiritually becomes dry and static, and I’m concerned about that.”</a:t>
            </a:r>
          </a:p>
          <a:p>
            <a:endParaRPr lang="en-US" dirty="0"/>
          </a:p>
        </p:txBody>
      </p:sp>
      <p:sp>
        <p:nvSpPr>
          <p:cNvPr id="4" name="Slide Number Placeholder 3"/>
          <p:cNvSpPr>
            <a:spLocks noGrp="1"/>
          </p:cNvSpPr>
          <p:nvPr>
            <p:ph type="sldNum" sz="quarter" idx="10"/>
          </p:nvPr>
        </p:nvSpPr>
        <p:spPr/>
        <p:txBody>
          <a:bodyPr/>
          <a:lstStyle/>
          <a:p>
            <a:fld id="{25950B26-0CAD-4549-85C3-FB9CCDB60345}" type="slidenum">
              <a:rPr lang="en-US" smtClean="0"/>
              <a:t>14</a:t>
            </a:fld>
            <a:endParaRPr lang="en-US"/>
          </a:p>
        </p:txBody>
      </p:sp>
    </p:spTree>
    <p:extLst>
      <p:ext uri="{BB962C8B-B14F-4D97-AF65-F5344CB8AC3E}">
        <p14:creationId xmlns:p14="http://schemas.microsoft.com/office/powerpoint/2010/main" val="3601255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0B26-0CAD-4549-85C3-FB9CCDB60345}" type="slidenum">
              <a:rPr lang="en-US" smtClean="0"/>
              <a:t>15</a:t>
            </a:fld>
            <a:endParaRPr lang="en-US"/>
          </a:p>
        </p:txBody>
      </p:sp>
    </p:spTree>
    <p:extLst>
      <p:ext uri="{BB962C8B-B14F-4D97-AF65-F5344CB8AC3E}">
        <p14:creationId xmlns:p14="http://schemas.microsoft.com/office/powerpoint/2010/main" val="251258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0B26-0CAD-4549-85C3-FB9CCDB60345}" type="slidenum">
              <a:rPr lang="en-US" smtClean="0"/>
              <a:t>3</a:t>
            </a:fld>
            <a:endParaRPr lang="en-US"/>
          </a:p>
        </p:txBody>
      </p:sp>
    </p:spTree>
    <p:extLst>
      <p:ext uri="{BB962C8B-B14F-4D97-AF65-F5344CB8AC3E}">
        <p14:creationId xmlns:p14="http://schemas.microsoft.com/office/powerpoint/2010/main" val="155879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http://www.metropolitantabernacle.org/Sword-And-Trowel/Evangelical-Magazine-Sword-and-Trowel-Articles/Cessationism-Proving-Charismatic-Gifts-have-Ceased</a:t>
            </a:r>
            <a:endParaRPr lang="en-US" dirty="0" smtClean="0">
              <a:hlinkClick r:id="rId4"/>
            </a:endParaRPr>
          </a:p>
          <a:p>
            <a:r>
              <a:rPr lang="en-US" dirty="0" smtClean="0">
                <a:hlinkClick r:id="rId4"/>
              </a:rPr>
              <a:t>“</a:t>
            </a:r>
            <a:r>
              <a:rPr lang="en-US" sz="1200" b="0" i="0" kern="1200" dirty="0" smtClean="0">
                <a:solidFill>
                  <a:schemeClr val="tx1"/>
                </a:solidFill>
                <a:effectLst/>
                <a:latin typeface="+mn-lt"/>
                <a:ea typeface="+mn-ea"/>
                <a:cs typeface="+mn-cs"/>
              </a:rPr>
              <a:t>The term </a:t>
            </a:r>
            <a:r>
              <a:rPr lang="en-US" sz="1200" b="0" i="1" kern="1200" dirty="0" err="1" smtClean="0">
                <a:solidFill>
                  <a:schemeClr val="tx1"/>
                </a:solidFill>
                <a:effectLst/>
                <a:latin typeface="+mn-lt"/>
                <a:ea typeface="+mn-ea"/>
                <a:cs typeface="+mn-cs"/>
              </a:rPr>
              <a:t>cessationism</a:t>
            </a:r>
            <a:r>
              <a:rPr lang="en-US" sz="1200" b="0" i="0" kern="1200" dirty="0" smtClean="0">
                <a:solidFill>
                  <a:schemeClr val="tx1"/>
                </a:solidFill>
                <a:effectLst/>
                <a:latin typeface="+mn-lt"/>
                <a:ea typeface="+mn-ea"/>
                <a:cs typeface="+mn-cs"/>
              </a:rPr>
              <a:t> comes from the great 17th-century confessions of faith, such as the Westminster and Baptist confessions. </a:t>
            </a:r>
            <a:r>
              <a:rPr lang="en-US" sz="1200" b="0" i="0" kern="1200" dirty="0" smtClean="0">
                <a:solidFill>
                  <a:schemeClr val="tx1"/>
                </a:solidFill>
                <a:effectLst/>
                <a:latin typeface="+mn-lt"/>
                <a:ea typeface="+mn-ea"/>
                <a:cs typeface="+mn-cs"/>
                <a:hlinkClick r:id="rId4"/>
              </a:rPr>
              <a:t>”</a:t>
            </a:r>
          </a:p>
          <a:p>
            <a:endParaRPr lang="en-US" dirty="0" smtClean="0">
              <a:hlinkClick r:id="rId4"/>
            </a:endParaRPr>
          </a:p>
          <a:p>
            <a:endParaRPr lang="en-US" dirty="0"/>
          </a:p>
        </p:txBody>
      </p:sp>
      <p:sp>
        <p:nvSpPr>
          <p:cNvPr id="4" name="Slide Number Placeholder 3"/>
          <p:cNvSpPr>
            <a:spLocks noGrp="1"/>
          </p:cNvSpPr>
          <p:nvPr>
            <p:ph type="sldNum" sz="quarter" idx="10"/>
          </p:nvPr>
        </p:nvSpPr>
        <p:spPr/>
        <p:txBody>
          <a:bodyPr/>
          <a:lstStyle/>
          <a:p>
            <a:fld id="{25950B26-0CAD-4549-85C3-FB9CCDB60345}" type="slidenum">
              <a:rPr lang="en-US" smtClean="0"/>
              <a:t>4</a:t>
            </a:fld>
            <a:endParaRPr lang="en-US"/>
          </a:p>
        </p:txBody>
      </p:sp>
    </p:spTree>
    <p:extLst>
      <p:ext uri="{BB962C8B-B14F-4D97-AF65-F5344CB8AC3E}">
        <p14:creationId xmlns:p14="http://schemas.microsoft.com/office/powerpoint/2010/main" val="19237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Cessationist</a:t>
            </a:r>
            <a:r>
              <a:rPr lang="en-US" sz="1200" b="0" i="0" kern="1200" dirty="0" smtClean="0">
                <a:solidFill>
                  <a:schemeClr val="tx1"/>
                </a:solidFill>
                <a:effectLst/>
                <a:latin typeface="+mn-lt"/>
                <a:ea typeface="+mn-ea"/>
                <a:cs typeface="+mn-cs"/>
              </a:rPr>
              <a:t> = none or no sign gifts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Open,</a:t>
            </a:r>
            <a:r>
              <a:rPr lang="en-US" sz="1200" b="0" i="0" kern="1200" baseline="0" dirty="0" smtClean="0">
                <a:solidFill>
                  <a:schemeClr val="tx1"/>
                </a:solidFill>
                <a:effectLst/>
                <a:latin typeface="+mn-lt"/>
                <a:ea typeface="+mn-ea"/>
                <a:cs typeface="+mn-cs"/>
              </a:rPr>
              <a:t> but cautious</a:t>
            </a:r>
            <a:r>
              <a:rPr lang="en-US" sz="1200" b="0" i="0" kern="1200" dirty="0" smtClean="0">
                <a:solidFill>
                  <a:schemeClr val="tx1"/>
                </a:solidFill>
                <a:effectLst/>
                <a:latin typeface="+mn-lt"/>
                <a:ea typeface="+mn-ea"/>
                <a:cs typeface="+mn-cs"/>
              </a:rPr>
              <a:t> = sign gifts </a:t>
            </a:r>
            <a:r>
              <a:rPr lang="en-US" sz="1200" b="0" i="1" kern="1200" dirty="0" smtClean="0">
                <a:solidFill>
                  <a:schemeClr val="tx1"/>
                </a:solidFill>
                <a:effectLst/>
                <a:latin typeface="+mn-lt"/>
                <a:ea typeface="+mn-ea"/>
                <a:cs typeface="+mn-cs"/>
              </a:rPr>
              <a:t>may</a:t>
            </a:r>
            <a:r>
              <a:rPr lang="en-US" sz="1200" b="0" i="0" kern="1200" dirty="0" smtClean="0">
                <a:solidFill>
                  <a:schemeClr val="tx1"/>
                </a:solidFill>
                <a:effectLst/>
                <a:latin typeface="+mn-lt"/>
                <a:ea typeface="+mn-ea"/>
                <a:cs typeface="+mn-cs"/>
              </a:rPr>
              <a:t> be given</a:t>
            </a:r>
            <a:r>
              <a:rPr lang="en-US" sz="1200" b="0" i="0" kern="1200" baseline="0" dirty="0" smtClean="0">
                <a:solidFill>
                  <a:schemeClr val="tx1"/>
                </a:solidFill>
                <a:effectLst/>
                <a:latin typeface="+mn-lt"/>
                <a:ea typeface="+mn-ea"/>
                <a:cs typeface="+mn-cs"/>
              </a:rPr>
              <a:t> still today, but there is a real danger towards abuse</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Expectant evangelicals = looking for miracles to happen, gifting to</a:t>
            </a:r>
            <a:r>
              <a:rPr lang="en-US" sz="1200" b="0" i="0" kern="1200" baseline="0" dirty="0" smtClean="0">
                <a:solidFill>
                  <a:schemeClr val="tx1"/>
                </a:solidFill>
                <a:effectLst/>
                <a:latin typeface="+mn-lt"/>
                <a:ea typeface="+mn-ea"/>
                <a:cs typeface="+mn-cs"/>
              </a:rPr>
              <a:t> happen again</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Pentecostal/charismatic = all sign gifts are active, regular part of Christian faith, no gaps have ever happened</a:t>
            </a:r>
          </a:p>
          <a:p>
            <a:endParaRPr lang="en-US" dirty="0" smtClean="0">
              <a:hlinkClick r:id="rId3"/>
            </a:endParaRPr>
          </a:p>
          <a:p>
            <a:endParaRPr lang="en-US" dirty="0" smtClean="0">
              <a:hlinkClick r:id="rId3"/>
            </a:endParaRPr>
          </a:p>
          <a:p>
            <a:r>
              <a:rPr lang="en-US" dirty="0" smtClean="0">
                <a:hlinkClick r:id="rId3"/>
              </a:rPr>
              <a:t>http://www.gotquestions.org/cessationism.html</a:t>
            </a:r>
            <a:r>
              <a:rPr lang="en-US" dirty="0" smtClean="0"/>
              <a:t> -- </a:t>
            </a:r>
            <a:r>
              <a:rPr lang="en-US" sz="1200" b="0" i="1" kern="1200" dirty="0" smtClean="0">
                <a:solidFill>
                  <a:schemeClr val="tx1"/>
                </a:solidFill>
                <a:effectLst/>
                <a:latin typeface="+mn-lt"/>
                <a:ea typeface="+mn-ea"/>
                <a:cs typeface="+mn-cs"/>
              </a:rPr>
              <a:t>S. Michael </a:t>
            </a:r>
            <a:r>
              <a:rPr lang="en-US" sz="1200" b="0" i="1" kern="1200" dirty="0" err="1" smtClean="0">
                <a:solidFill>
                  <a:schemeClr val="tx1"/>
                </a:solidFill>
                <a:effectLst/>
                <a:latin typeface="+mn-lt"/>
                <a:ea typeface="+mn-ea"/>
                <a:cs typeface="+mn-cs"/>
              </a:rPr>
              <a:t>Houdmann</a:t>
            </a:r>
            <a:endParaRPr lang="en-US"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Apostle Paul predicted that the gift of tongues would cease (</a:t>
            </a:r>
            <a:r>
              <a:rPr lang="en-US" sz="1200" b="0" i="0" u="sng" kern="1200" dirty="0" smtClean="0">
                <a:solidFill>
                  <a:schemeClr val="tx1"/>
                </a:solidFill>
                <a:effectLst/>
                <a:latin typeface="+mn-lt"/>
                <a:ea typeface="+mn-ea"/>
                <a:cs typeface="+mn-cs"/>
                <a:hlinkClick r:id="rId4"/>
              </a:rPr>
              <a:t>1 Corinthians 13:8</a:t>
            </a:r>
            <a:r>
              <a:rPr lang="en-US" sz="1200" b="0" i="0" kern="1200" dirty="0" smtClean="0">
                <a:solidFill>
                  <a:schemeClr val="tx1"/>
                </a:solidFill>
                <a:effectLst/>
                <a:latin typeface="+mn-lt"/>
                <a:ea typeface="+mn-ea"/>
                <a:cs typeface="+mn-cs"/>
              </a:rPr>
              <a:t>). Here are six proofs that it has already ceased:</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1) The apostles, through whom tongues came, were unique in the history of the church. Once their ministry was accomplished, the need for authenticating signs ceased to exist.</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2) The miracle (or sign) gifts are only mentioned in the earliest epistles, such as 1 Corinthians. Later books, such as Ephesians and Romans, contain detailed passages on the gifts of the Spirit, but the miracle gifts are not mentioned, although Romans does mention the gift of prophecy. The Greek word translated “prophecy” means “speaking forth” and does not necessarily include prediction of the future.</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3) The gift of tongues was a sign to unbelieving Israel that God’s salvation was now available to other nations. See</a:t>
            </a:r>
            <a:r>
              <a:rPr lang="en-US" sz="1200" b="0" i="0" u="sng" kern="1200" dirty="0" smtClean="0">
                <a:solidFill>
                  <a:schemeClr val="tx1"/>
                </a:solidFill>
                <a:effectLst/>
                <a:latin typeface="+mn-lt"/>
                <a:ea typeface="+mn-ea"/>
                <a:cs typeface="+mn-cs"/>
                <a:hlinkClick r:id="rId5"/>
              </a:rPr>
              <a:t>1 Corinthians 14:21-22</a:t>
            </a:r>
            <a:r>
              <a:rPr lang="en-US" sz="1200" b="0" i="0" kern="1200" dirty="0" smtClean="0">
                <a:solidFill>
                  <a:schemeClr val="tx1"/>
                </a:solidFill>
                <a:effectLst/>
                <a:latin typeface="+mn-lt"/>
                <a:ea typeface="+mn-ea"/>
                <a:cs typeface="+mn-cs"/>
              </a:rPr>
              <a:t>and</a:t>
            </a:r>
            <a:r>
              <a:rPr lang="en-US" sz="1200" b="0" i="0" u="sng" kern="1200" dirty="0" smtClean="0">
                <a:solidFill>
                  <a:schemeClr val="tx1"/>
                </a:solidFill>
                <a:effectLst/>
                <a:latin typeface="+mn-lt"/>
                <a:ea typeface="+mn-ea"/>
                <a:cs typeface="+mn-cs"/>
                <a:hlinkClick r:id="rId6"/>
              </a:rPr>
              <a:t>Isaiah 28:11-12</a:t>
            </a:r>
            <a:r>
              <a:rPr lang="en-US" sz="1200" b="0" i="0" kern="1200" dirty="0" smtClean="0">
                <a:solidFill>
                  <a:schemeClr val="tx1"/>
                </a:solidFill>
                <a:effectLst/>
                <a:latin typeface="+mn-lt"/>
                <a:ea typeface="+mn-ea"/>
                <a:cs typeface="+mn-cs"/>
              </a:rPr>
              <a:t>.</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4) Tongues was an inferior gift to prophecy (preaching). Preaching the Word of God edifies believers, whereas tongues does not. Believers are told to seek prophesying over speaking in tongues (</a:t>
            </a:r>
            <a:r>
              <a:rPr lang="en-US" sz="1200" b="0" i="0" u="sng" kern="1200" dirty="0" smtClean="0">
                <a:solidFill>
                  <a:schemeClr val="tx1"/>
                </a:solidFill>
                <a:effectLst/>
                <a:latin typeface="+mn-lt"/>
                <a:ea typeface="+mn-ea"/>
                <a:cs typeface="+mn-cs"/>
                <a:hlinkClick r:id="rId7"/>
              </a:rPr>
              <a:t>1 Corinthians 14:1-3</a:t>
            </a:r>
            <a:r>
              <a:rPr lang="en-US" sz="1200" b="0" i="0" kern="1200" dirty="0" smtClean="0">
                <a:solidFill>
                  <a:schemeClr val="tx1"/>
                </a:solidFill>
                <a:effectLst/>
                <a:latin typeface="+mn-lt"/>
                <a:ea typeface="+mn-ea"/>
                <a:cs typeface="+mn-cs"/>
              </a:rPr>
              <a:t>).</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5) History indicates that tongues did cease. Tongues are not mentioned at all by the Post-Apostolic Fathers. Other writers such as Justin Martyr, Origen, Chrysostom, and Augustine considered tongues something that happened only in the earliest days of the Church.</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6) Current observation confirms that the miracle of tongues has ceased. If the gift were still available today, there would be no need for missionaries to attend language school. Missionaries would be able to travel to any country and speak any language fluently, just as the apostles were able to speak in Acts 2. As for the miracle gift of healing, we see in Scripture that healing was associated with the ministry of Jesus and the apostles (</a:t>
            </a:r>
            <a:r>
              <a:rPr lang="en-US" sz="1200" b="0" i="0" u="sng" kern="1200" dirty="0" smtClean="0">
                <a:solidFill>
                  <a:schemeClr val="tx1"/>
                </a:solidFill>
                <a:effectLst/>
                <a:latin typeface="+mn-lt"/>
                <a:ea typeface="+mn-ea"/>
                <a:cs typeface="+mn-cs"/>
                <a:hlinkClick r:id="rId8"/>
              </a:rPr>
              <a:t>Luke 9:1-2</a:t>
            </a:r>
            <a:r>
              <a:rPr lang="en-US" sz="1200" b="0" i="0" kern="1200" dirty="0" smtClean="0">
                <a:solidFill>
                  <a:schemeClr val="tx1"/>
                </a:solidFill>
                <a:effectLst/>
                <a:latin typeface="+mn-lt"/>
                <a:ea typeface="+mn-ea"/>
                <a:cs typeface="+mn-cs"/>
              </a:rPr>
              <a:t>). And we see that as the era of the apostles drew to a close, healing, like tongues, became less frequent. The Apostle Paul, who raised </a:t>
            </a:r>
            <a:r>
              <a:rPr lang="en-US" sz="1200" b="0" i="0" kern="1200" dirty="0" err="1" smtClean="0">
                <a:solidFill>
                  <a:schemeClr val="tx1"/>
                </a:solidFill>
                <a:effectLst/>
                <a:latin typeface="+mn-lt"/>
                <a:ea typeface="+mn-ea"/>
                <a:cs typeface="+mn-cs"/>
              </a:rPr>
              <a:t>Eutychus</a:t>
            </a:r>
            <a:r>
              <a:rPr lang="en-US" sz="1200" b="0" i="0" kern="1200" dirty="0" smtClean="0">
                <a:solidFill>
                  <a:schemeClr val="tx1"/>
                </a:solidFill>
                <a:effectLst/>
                <a:latin typeface="+mn-lt"/>
                <a:ea typeface="+mn-ea"/>
                <a:cs typeface="+mn-cs"/>
              </a:rPr>
              <a:t> from the dead (</a:t>
            </a:r>
            <a:r>
              <a:rPr lang="en-US" sz="1200" b="0" i="0" u="sng" kern="1200" dirty="0" smtClean="0">
                <a:solidFill>
                  <a:schemeClr val="tx1"/>
                </a:solidFill>
                <a:effectLst/>
                <a:latin typeface="+mn-lt"/>
                <a:ea typeface="+mn-ea"/>
                <a:cs typeface="+mn-cs"/>
                <a:hlinkClick r:id="rId9"/>
              </a:rPr>
              <a:t>Acts 20:9-12</a:t>
            </a:r>
            <a:r>
              <a:rPr lang="en-US" sz="1200" b="0" i="0" kern="1200" dirty="0" smtClean="0">
                <a:solidFill>
                  <a:schemeClr val="tx1"/>
                </a:solidFill>
                <a:effectLst/>
                <a:latin typeface="+mn-lt"/>
                <a:ea typeface="+mn-ea"/>
                <a:cs typeface="+mn-cs"/>
              </a:rPr>
              <a:t>), did not heal </a:t>
            </a:r>
            <a:r>
              <a:rPr lang="en-US" sz="1200" b="0" i="0" kern="1200" dirty="0" err="1" smtClean="0">
                <a:solidFill>
                  <a:schemeClr val="tx1"/>
                </a:solidFill>
                <a:effectLst/>
                <a:latin typeface="+mn-lt"/>
                <a:ea typeface="+mn-ea"/>
                <a:cs typeface="+mn-cs"/>
              </a:rPr>
              <a:t>Epaphroditus</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10"/>
              </a:rPr>
              <a:t>Philippians 2:25-27</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Trophimus</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11"/>
              </a:rPr>
              <a:t>2 Timothy 4:20</a:t>
            </a:r>
            <a:r>
              <a:rPr lang="en-US" sz="1200" b="0" i="0" kern="1200" dirty="0" smtClean="0">
                <a:solidFill>
                  <a:schemeClr val="tx1"/>
                </a:solidFill>
                <a:effectLst/>
                <a:latin typeface="+mn-lt"/>
                <a:ea typeface="+mn-ea"/>
                <a:cs typeface="+mn-cs"/>
              </a:rPr>
              <a:t>), Timothy (</a:t>
            </a:r>
            <a:r>
              <a:rPr lang="en-US" sz="1200" b="0" i="0" u="sng" kern="1200" dirty="0" smtClean="0">
                <a:solidFill>
                  <a:schemeClr val="tx1"/>
                </a:solidFill>
                <a:effectLst/>
                <a:latin typeface="+mn-lt"/>
                <a:ea typeface="+mn-ea"/>
                <a:cs typeface="+mn-cs"/>
                <a:hlinkClick r:id="rId12"/>
              </a:rPr>
              <a:t>1 Timothy 5:23</a:t>
            </a:r>
            <a:r>
              <a:rPr lang="en-US" sz="1200" b="0" i="0" kern="1200" dirty="0" smtClean="0">
                <a:solidFill>
                  <a:schemeClr val="tx1"/>
                </a:solidFill>
                <a:effectLst/>
                <a:latin typeface="+mn-lt"/>
                <a:ea typeface="+mn-ea"/>
                <a:cs typeface="+mn-cs"/>
              </a:rPr>
              <a:t>), or even himself (</a:t>
            </a:r>
            <a:r>
              <a:rPr lang="en-US" sz="1200" b="0" i="0" u="sng" kern="1200" dirty="0" smtClean="0">
                <a:solidFill>
                  <a:schemeClr val="tx1"/>
                </a:solidFill>
                <a:effectLst/>
                <a:latin typeface="+mn-lt"/>
                <a:ea typeface="+mn-ea"/>
                <a:cs typeface="+mn-cs"/>
                <a:hlinkClick r:id="rId13"/>
              </a:rPr>
              <a:t>2 Corinthians 12:7-9</a:t>
            </a:r>
            <a:r>
              <a:rPr lang="en-US" sz="1200" b="0" i="0" kern="1200" dirty="0" smtClean="0">
                <a:solidFill>
                  <a:schemeClr val="tx1"/>
                </a:solidFill>
                <a:effectLst/>
                <a:latin typeface="+mn-lt"/>
                <a:ea typeface="+mn-ea"/>
                <a:cs typeface="+mn-cs"/>
              </a:rPr>
              <a:t>). The reasons for Paul’s “failures to heal” are 1) the gift was never intended to make every Christian well, but to authenticate apostleship; and 2) the authority of the apostles had been sufficiently proved, making further miracles unnecessary.</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The reasons stated above are evidence for </a:t>
            </a:r>
            <a:r>
              <a:rPr lang="en-US" sz="1200" b="0" i="0" kern="1200" dirty="0" err="1" smtClean="0">
                <a:solidFill>
                  <a:schemeClr val="tx1"/>
                </a:solidFill>
                <a:effectLst/>
                <a:latin typeface="+mn-lt"/>
                <a:ea typeface="+mn-ea"/>
                <a:cs typeface="+mn-cs"/>
              </a:rPr>
              <a:t>cessationism</a:t>
            </a:r>
            <a:r>
              <a:rPr lang="en-US" sz="1200" b="0" i="0" kern="1200" dirty="0" smtClean="0">
                <a:solidFill>
                  <a:schemeClr val="tx1"/>
                </a:solidFill>
                <a:effectLst/>
                <a:latin typeface="+mn-lt"/>
                <a:ea typeface="+mn-ea"/>
                <a:cs typeface="+mn-cs"/>
              </a:rPr>
              <a:t>. According to</a:t>
            </a:r>
            <a:r>
              <a:rPr lang="en-US" sz="1200" b="0" i="0" u="sng" kern="1200" dirty="0" smtClean="0">
                <a:solidFill>
                  <a:schemeClr val="tx1"/>
                </a:solidFill>
                <a:effectLst/>
                <a:latin typeface="+mn-lt"/>
                <a:ea typeface="+mn-ea"/>
                <a:cs typeface="+mn-cs"/>
                <a:hlinkClick r:id="rId14"/>
              </a:rPr>
              <a:t>1 Corinthians 13:13-14:1</a:t>
            </a:r>
            <a:r>
              <a:rPr lang="en-US" sz="1200" b="0" i="0" kern="1200" dirty="0" smtClean="0">
                <a:solidFill>
                  <a:schemeClr val="tx1"/>
                </a:solidFill>
                <a:effectLst/>
                <a:latin typeface="+mn-lt"/>
                <a:ea typeface="+mn-ea"/>
                <a:cs typeface="+mn-cs"/>
              </a:rPr>
              <a:t>, we would do well to “pursue love,” the greatest gift of all. If we are to desire gifts, we should desire to speak forth the Word of God, that all may be edified.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Read </a:t>
            </a:r>
            <a:r>
              <a:rPr lang="en-US" sz="1200" b="0" i="0" kern="1200" dirty="0" err="1" smtClean="0">
                <a:solidFill>
                  <a:schemeClr val="tx1"/>
                </a:solidFill>
                <a:effectLst/>
                <a:latin typeface="+mn-lt"/>
                <a:ea typeface="+mn-ea"/>
                <a:cs typeface="+mn-cs"/>
              </a:rPr>
              <a:t>more:</a:t>
            </a:r>
            <a:r>
              <a:rPr lang="en-US" sz="1200" b="0" i="0" u="sng" kern="1200" dirty="0" err="1" smtClean="0">
                <a:solidFill>
                  <a:schemeClr val="tx1"/>
                </a:solidFill>
                <a:effectLst/>
                <a:latin typeface="+mn-lt"/>
                <a:ea typeface="+mn-ea"/>
                <a:cs typeface="+mn-cs"/>
                <a:hlinkClick r:id="rId15"/>
              </a:rPr>
              <a:t>http</a:t>
            </a:r>
            <a:r>
              <a:rPr lang="en-US" sz="1200" b="0" i="0" u="sng" kern="1200" dirty="0" smtClean="0">
                <a:solidFill>
                  <a:schemeClr val="tx1"/>
                </a:solidFill>
                <a:effectLst/>
                <a:latin typeface="+mn-lt"/>
                <a:ea typeface="+mn-ea"/>
                <a:cs typeface="+mn-cs"/>
                <a:hlinkClick r:id="rId15"/>
              </a:rPr>
              <a:t>://www.gotquestions.org/cessationism.html#ixzz2gsxvNs91</a:t>
            </a:r>
            <a:endParaRPr lang="en-US" dirty="0"/>
          </a:p>
        </p:txBody>
      </p:sp>
      <p:sp>
        <p:nvSpPr>
          <p:cNvPr id="4" name="Slide Number Placeholder 3"/>
          <p:cNvSpPr>
            <a:spLocks noGrp="1"/>
          </p:cNvSpPr>
          <p:nvPr>
            <p:ph type="sldNum" sz="quarter" idx="10"/>
          </p:nvPr>
        </p:nvSpPr>
        <p:spPr/>
        <p:txBody>
          <a:bodyPr/>
          <a:lstStyle/>
          <a:p>
            <a:fld id="{25950B26-0CAD-4549-85C3-FB9CCDB60345}" type="slidenum">
              <a:rPr lang="en-US" smtClean="0"/>
              <a:t>5</a:t>
            </a:fld>
            <a:endParaRPr lang="en-US"/>
          </a:p>
        </p:txBody>
      </p:sp>
    </p:spTree>
    <p:extLst>
      <p:ext uri="{BB962C8B-B14F-4D97-AF65-F5344CB8AC3E}">
        <p14:creationId xmlns:p14="http://schemas.microsoft.com/office/powerpoint/2010/main" val="297551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http://www.monergism.com/directory/link_category/Spiritual-Gifts/Cessationists-View-Articles/</a:t>
            </a: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Cessationists</a:t>
            </a:r>
            <a:r>
              <a:rPr lang="en-US" sz="1200" b="0" i="0" kern="1200" dirty="0" smtClean="0">
                <a:solidFill>
                  <a:schemeClr val="tx1"/>
                </a:solidFill>
                <a:effectLst/>
                <a:latin typeface="+mn-lt"/>
                <a:ea typeface="+mn-ea"/>
                <a:cs typeface="+mn-cs"/>
              </a:rPr>
              <a:t> are divided into four main groups:</a:t>
            </a:r>
            <a:r>
              <a:rPr lang="en-US" dirty="0" smtClean="0"/>
              <a:t/>
            </a:r>
            <a:br>
              <a:rPr lang="en-US" dirty="0" smtClean="0"/>
            </a:br>
            <a:r>
              <a:rPr lang="en-US" dirty="0" smtClean="0"/>
              <a:t>	Concentric </a:t>
            </a:r>
            <a:r>
              <a:rPr lang="en-US" dirty="0" err="1" smtClean="0"/>
              <a:t>Cessationists</a:t>
            </a:r>
            <a:r>
              <a:rPr lang="en-US" dirty="0" smtClean="0"/>
              <a:t> believe that the miraculous gifts have indeed ceased in the mainstream church and evangelized areas, but appear in unreached areas as an aid to spreading the Gospel (Luther and Calvin, though they were somewhat inconsistent in this position).</a:t>
            </a:r>
          </a:p>
          <a:p>
            <a:r>
              <a:rPr lang="en-US" dirty="0" smtClean="0"/>
              <a:t>	Classical </a:t>
            </a:r>
            <a:r>
              <a:rPr lang="en-US" dirty="0" err="1" smtClean="0"/>
              <a:t>cessationists</a:t>
            </a:r>
            <a:r>
              <a:rPr lang="en-US" dirty="0" smtClean="0"/>
              <a:t> assert that the "sign gifts" such as prophecy, healing and speaking in tongues ceased with the apostles and the finishing of the canon of Scripture. They only served as launching pads for the spreading of the Gospel; as affirmations of God's revelation. However, these </a:t>
            </a:r>
            <a:r>
              <a:rPr lang="en-US" dirty="0" err="1" smtClean="0"/>
              <a:t>cessationists</a:t>
            </a:r>
            <a:r>
              <a:rPr lang="en-US" dirty="0" smtClean="0"/>
              <a:t> do believe that God still occasionally does miracles today, such as healings or divine guidance, so long as these "miracles" do not accredit new doctrine or add to the New Testament canon. Richard </a:t>
            </a:r>
            <a:r>
              <a:rPr lang="en-US" dirty="0" err="1" smtClean="0"/>
              <a:t>Gaffin</a:t>
            </a:r>
            <a:r>
              <a:rPr lang="en-US" dirty="0" smtClean="0"/>
              <a:t>, John F. MacArthur and Daniel B. Wallace are perhaps the best-known classical </a:t>
            </a:r>
            <a:r>
              <a:rPr lang="en-US" dirty="0" err="1" smtClean="0"/>
              <a:t>cessationists</a:t>
            </a:r>
            <a:r>
              <a:rPr lang="en-US" dirty="0" smtClean="0"/>
              <a:t>.</a:t>
            </a:r>
          </a:p>
          <a:p>
            <a:r>
              <a:rPr lang="en-US" dirty="0" smtClean="0"/>
              <a:t>	Full </a:t>
            </a:r>
            <a:r>
              <a:rPr lang="en-US" dirty="0" err="1" smtClean="0"/>
              <a:t>Cessationists</a:t>
            </a:r>
            <a:r>
              <a:rPr lang="en-US" dirty="0" smtClean="0"/>
              <a:t> argue that along with no miraculous gifts, there are also no miracles performed by God today. This argument, of course, turns on one's understanding of the term, "miracle." B. B. Warfield, J. Gresham </a:t>
            </a:r>
            <a:r>
              <a:rPr lang="en-US" dirty="0" err="1" smtClean="0"/>
              <a:t>Machen</a:t>
            </a:r>
            <a:r>
              <a:rPr lang="en-US" dirty="0" smtClean="0"/>
              <a:t>, F.N. Lee.</a:t>
            </a:r>
          </a:p>
          <a:p>
            <a:r>
              <a:rPr lang="en-US" dirty="0" smtClean="0"/>
              <a:t>	Consistent </a:t>
            </a:r>
            <a:r>
              <a:rPr lang="en-US" dirty="0" err="1" smtClean="0"/>
              <a:t>Cessationists</a:t>
            </a:r>
            <a:r>
              <a:rPr lang="en-US" dirty="0" smtClean="0"/>
              <a:t> believe that not only were the miraculous gifts only for the establishment of the first-century church, but the so-called fivefold ministry found in Eph. 4 was also a transitional institution (i.e., There are no more apostles or prophets, but also no more pastors, teachers, or evangelists).</a:t>
            </a:r>
            <a:endParaRPr lang="en-US" dirty="0"/>
          </a:p>
        </p:txBody>
      </p:sp>
      <p:sp>
        <p:nvSpPr>
          <p:cNvPr id="4" name="Slide Number Placeholder 3"/>
          <p:cNvSpPr>
            <a:spLocks noGrp="1"/>
          </p:cNvSpPr>
          <p:nvPr>
            <p:ph type="sldNum" sz="quarter" idx="10"/>
          </p:nvPr>
        </p:nvSpPr>
        <p:spPr/>
        <p:txBody>
          <a:bodyPr/>
          <a:lstStyle/>
          <a:p>
            <a:fld id="{25950B26-0CAD-4549-85C3-FB9CCDB60345}" type="slidenum">
              <a:rPr lang="en-US" smtClean="0"/>
              <a:t>6</a:t>
            </a:fld>
            <a:endParaRPr lang="en-US"/>
          </a:p>
        </p:txBody>
      </p:sp>
    </p:spTree>
    <p:extLst>
      <p:ext uri="{BB962C8B-B14F-4D97-AF65-F5344CB8AC3E}">
        <p14:creationId xmlns:p14="http://schemas.microsoft.com/office/powerpoint/2010/main" val="297551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Miracles occurred in four major seasons in Scriptures: The Exodus (and conquest), the lives/ministries of Elijah and Elisha (1 </a:t>
            </a:r>
            <a:r>
              <a:rPr lang="en-US" sz="1200" kern="1200" dirty="0" err="1" smtClean="0">
                <a:solidFill>
                  <a:schemeClr val="tx1"/>
                </a:solidFill>
                <a:effectLst/>
                <a:latin typeface="+mn-lt"/>
                <a:ea typeface="+mn-ea"/>
                <a:cs typeface="+mn-cs"/>
              </a:rPr>
              <a:t>Kgs</a:t>
            </a:r>
            <a:r>
              <a:rPr lang="en-US" sz="1200" kern="1200" dirty="0" smtClean="0">
                <a:solidFill>
                  <a:schemeClr val="tx1"/>
                </a:solidFill>
                <a:effectLst/>
                <a:latin typeface="+mn-lt"/>
                <a:ea typeface="+mn-ea"/>
                <a:cs typeface="+mn-cs"/>
              </a:rPr>
              <a:t>), Christ’s ministry (gospels), the birth of the church (Acts).</a:t>
            </a:r>
          </a:p>
          <a:p>
            <a:endParaRPr lang="en-US" dirty="0"/>
          </a:p>
        </p:txBody>
      </p:sp>
      <p:sp>
        <p:nvSpPr>
          <p:cNvPr id="4" name="Slide Number Placeholder 3"/>
          <p:cNvSpPr>
            <a:spLocks noGrp="1"/>
          </p:cNvSpPr>
          <p:nvPr>
            <p:ph type="sldNum" sz="quarter" idx="10"/>
          </p:nvPr>
        </p:nvSpPr>
        <p:spPr/>
        <p:txBody>
          <a:bodyPr/>
          <a:lstStyle/>
          <a:p>
            <a:fld id="{25950B26-0CAD-4549-85C3-FB9CCDB60345}" type="slidenum">
              <a:rPr lang="en-US" smtClean="0"/>
              <a:t>7</a:t>
            </a:fld>
            <a:endParaRPr lang="en-US"/>
          </a:p>
        </p:txBody>
      </p:sp>
    </p:spTree>
    <p:extLst>
      <p:ext uri="{BB962C8B-B14F-4D97-AF65-F5344CB8AC3E}">
        <p14:creationId xmlns:p14="http://schemas.microsoft.com/office/powerpoint/2010/main" val="292033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50B26-0CAD-4549-85C3-FB9CCDB60345}" type="slidenum">
              <a:rPr lang="en-US" smtClean="0"/>
              <a:t>8</a:t>
            </a:fld>
            <a:endParaRPr lang="en-US"/>
          </a:p>
        </p:txBody>
      </p:sp>
    </p:spTree>
    <p:extLst>
      <p:ext uri="{BB962C8B-B14F-4D97-AF65-F5344CB8AC3E}">
        <p14:creationId xmlns:p14="http://schemas.microsoft.com/office/powerpoint/2010/main" val="415769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0B26-0CAD-4549-85C3-FB9CCDB60345}" type="slidenum">
              <a:rPr lang="en-US" smtClean="0"/>
              <a:t>9</a:t>
            </a:fld>
            <a:endParaRPr lang="en-US"/>
          </a:p>
        </p:txBody>
      </p:sp>
    </p:spTree>
    <p:extLst>
      <p:ext uri="{BB962C8B-B14F-4D97-AF65-F5344CB8AC3E}">
        <p14:creationId xmlns:p14="http://schemas.microsoft.com/office/powerpoint/2010/main" val="301639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50B26-0CAD-4549-85C3-FB9CCDB60345}" type="slidenum">
              <a:rPr lang="en-US" smtClean="0"/>
              <a:t>10</a:t>
            </a:fld>
            <a:endParaRPr lang="en-US"/>
          </a:p>
        </p:txBody>
      </p:sp>
    </p:spTree>
    <p:extLst>
      <p:ext uri="{BB962C8B-B14F-4D97-AF65-F5344CB8AC3E}">
        <p14:creationId xmlns:p14="http://schemas.microsoft.com/office/powerpoint/2010/main" val="1187206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743200" y="2209801"/>
            <a:ext cx="3657600" cy="2000250"/>
          </a:xfrm>
        </p:spPr>
        <p:txBody>
          <a:bodyPr/>
          <a:lstStyle>
            <a:lvl1pPr>
              <a:defRPr lang="en-US" sz="6000" b="1" kern="1200" dirty="0" smtClean="0">
                <a:solidFill>
                  <a:srgbClr val="CCFF33"/>
                </a:solidFill>
                <a:effectLst>
                  <a:outerShdw blurRad="38100" dist="38100" dir="2700000" algn="tl">
                    <a:srgbClr val="000000">
                      <a:alpha val="43137"/>
                    </a:srgbClr>
                  </a:outerShdw>
                </a:effectLst>
                <a:latin typeface="Kunstler Script" panose="030304020206070D0D06" pitchFamily="66" charset="0"/>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3200" y="4495800"/>
            <a:ext cx="3657600" cy="1752600"/>
          </a:xfrm>
        </p:spPr>
        <p:txBody>
          <a:bodyPr/>
          <a:lstStyle>
            <a:lvl1pPr marL="0" indent="0" algn="ctr">
              <a:buNone/>
              <a:defRPr i="1">
                <a:solidFill>
                  <a:schemeClr val="accent5">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80C04AF-97DB-4684-B642-2DCCAED533E3}" type="datetimeFigureOut">
              <a:rPr lang="en-US"/>
              <a:pPr>
                <a:defRPr/>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262102-04A1-4A4B-B1D9-FAE91DB92441}" type="slidenum">
              <a:rPr lang="en-US"/>
              <a:pPr>
                <a:defRPr/>
              </a:pPr>
              <a:t>‹#›</a:t>
            </a:fld>
            <a:endParaRPr lang="en-US"/>
          </a:p>
        </p:txBody>
      </p:sp>
      <p:cxnSp>
        <p:nvCxnSpPr>
          <p:cNvPr id="9" name="Straight Connector 8"/>
          <p:cNvCxnSpPr/>
          <p:nvPr userDrawn="1"/>
        </p:nvCxnSpPr>
        <p:spPr>
          <a:xfrm>
            <a:off x="2743200" y="4343400"/>
            <a:ext cx="36576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85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F741DC-4157-40A0-8090-E2D493D4C4FA}" type="datetimeFigureOut">
              <a:rPr lang="en-US"/>
              <a:pPr>
                <a:defRPr/>
              </a:pPr>
              <a:t>10/18/2013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C7C9B4-73F2-4250-8EB7-928755DFA071}" type="slidenum">
              <a:rPr lang="en-US"/>
              <a:pPr>
                <a:defRPr/>
              </a:pPr>
              <a:t>‹#›</a:t>
            </a:fld>
            <a:endParaRPr lang="en-US"/>
          </a:p>
        </p:txBody>
      </p:sp>
    </p:spTree>
    <p:extLst>
      <p:ext uri="{BB962C8B-B14F-4D97-AF65-F5344CB8AC3E}">
        <p14:creationId xmlns:p14="http://schemas.microsoft.com/office/powerpoint/2010/main" val="60752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1A0161-E3D4-4A8E-BC7A-ECA19710532B}" type="datetimeFigureOut">
              <a:rPr lang="en-US"/>
              <a:pPr>
                <a:defRPr/>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6FEF04-C3FF-48F1-80B3-DC4D3C663D12}" type="slidenum">
              <a:rPr lang="en-US"/>
              <a:pPr>
                <a:defRPr/>
              </a:pPr>
              <a:t>‹#›</a:t>
            </a:fld>
            <a:endParaRPr lang="en-US"/>
          </a:p>
        </p:txBody>
      </p:sp>
    </p:spTree>
    <p:extLst>
      <p:ext uri="{BB962C8B-B14F-4D97-AF65-F5344CB8AC3E}">
        <p14:creationId xmlns:p14="http://schemas.microsoft.com/office/powerpoint/2010/main" val="1370194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120A36-AAA7-4469-81D3-A6425D6FBA6B}" type="datetimeFigureOut">
              <a:rPr lang="en-US"/>
              <a:pPr>
                <a:defRPr/>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69CB6E-9606-4E92-B3A5-23770434274B}" type="slidenum">
              <a:rPr lang="en-US"/>
              <a:pPr>
                <a:defRPr/>
              </a:pPr>
              <a:t>‹#›</a:t>
            </a:fld>
            <a:endParaRPr lang="en-US"/>
          </a:p>
        </p:txBody>
      </p:sp>
    </p:spTree>
    <p:extLst>
      <p:ext uri="{BB962C8B-B14F-4D97-AF65-F5344CB8AC3E}">
        <p14:creationId xmlns:p14="http://schemas.microsoft.com/office/powerpoint/2010/main" val="416324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81200" y="4168775"/>
            <a:ext cx="5410200" cy="1470025"/>
          </a:xfrm>
        </p:spPr>
        <p:txBody>
          <a:bodyPr anchor="b"/>
          <a:lstStyle>
            <a:lvl1pPr>
              <a:defRPr lang="en-US" sz="8800" b="1" kern="1200" dirty="0">
                <a:solidFill>
                  <a:srgbClr val="CCFF33"/>
                </a:solidFill>
                <a:effectLst>
                  <a:glow rad="101600">
                    <a:srgbClr val="CC3300">
                      <a:alpha val="60000"/>
                    </a:srgbClr>
                  </a:glow>
                  <a:outerShdw blurRad="38100" dist="38100" dir="2700000" algn="tl">
                    <a:srgbClr val="000000">
                      <a:alpha val="43137"/>
                    </a:srgbClr>
                  </a:outerShdw>
                </a:effectLst>
                <a:latin typeface="Kunstler Script" panose="030304020206070D0D06" pitchFamily="66" charset="0"/>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04800"/>
            <a:ext cx="6400800" cy="1752600"/>
          </a:xfrm>
        </p:spPr>
        <p:txBody>
          <a:bodyPr/>
          <a:lstStyle>
            <a:lvl1pPr marL="0" indent="0" algn="ctr">
              <a:buNone/>
              <a:defRPr>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0C04AF-97DB-4684-B642-2DCCAED533E3}" type="datetimeFigureOut">
              <a:rPr lang="en-US"/>
              <a:pPr>
                <a:defRPr/>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262102-04A1-4A4B-B1D9-FAE91DB92441}" type="slidenum">
              <a:rPr lang="en-US"/>
              <a:pPr>
                <a:defRPr/>
              </a:pPr>
              <a:t>‹#›</a:t>
            </a:fld>
            <a:endParaRPr lang="en-US"/>
          </a:p>
        </p:txBody>
      </p:sp>
    </p:spTree>
    <p:extLst>
      <p:ext uri="{BB962C8B-B14F-4D97-AF65-F5344CB8AC3E}">
        <p14:creationId xmlns:p14="http://schemas.microsoft.com/office/powerpoint/2010/main" val="11478729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0"/>
            <a:ext cx="8229600" cy="1143000"/>
          </a:xfrm>
          <a:noFill/>
        </p:spPr>
        <p:txBody>
          <a:bodyPr/>
          <a:lstStyle>
            <a:lvl1pPr>
              <a:defRPr lang="en-US" sz="6000" b="1" kern="1200" dirty="0" smtClean="0">
                <a:solidFill>
                  <a:srgbClr val="CCFF33"/>
                </a:solidFill>
                <a:effectLst>
                  <a:glow rad="101600">
                    <a:srgbClr val="CC3300">
                      <a:alpha val="60000"/>
                    </a:srgbClr>
                  </a:glow>
                  <a:outerShdw blurRad="38100" dist="38100" dir="2700000" algn="tl">
                    <a:srgbClr val="000000">
                      <a:alpha val="43137"/>
                    </a:srgbClr>
                  </a:outerShdw>
                </a:effectLst>
                <a:latin typeface="Kunstler Script" panose="030304020206070D0D06" pitchFamily="66"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blipFill dpi="0" rotWithShape="1">
            <a:blip r:embed="rId3">
              <a:alphaModFix amt="80000"/>
            </a:blip>
            <a:srcRect/>
            <a:stretch>
              <a:fillRect/>
            </a:stretch>
          </a:blipFill>
        </p:spPr>
        <p:txBody>
          <a:bodyPr/>
          <a:lstStyle>
            <a:lvl1pPr>
              <a:defRPr b="1"/>
            </a:lvl1pPr>
            <a:lvl2pPr>
              <a:defRPr b="1"/>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D5E5A1-54E8-4AE6-8E76-1510A19A820C}" type="datetimeFigureOut">
              <a:rPr lang="en-US"/>
              <a:pPr>
                <a:defRPr/>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6CE8AB-5E58-42CF-91C3-2BFB8A4CEDCF}" type="slidenum">
              <a:rPr lang="en-US"/>
              <a:pPr>
                <a:defRPr/>
              </a:pPr>
              <a:t>‹#›</a:t>
            </a:fld>
            <a:endParaRPr lang="en-US"/>
          </a:p>
        </p:txBody>
      </p:sp>
    </p:spTree>
    <p:extLst>
      <p:ext uri="{BB962C8B-B14F-4D97-AF65-F5344CB8AC3E}">
        <p14:creationId xmlns:p14="http://schemas.microsoft.com/office/powerpoint/2010/main" val="1079120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0"/>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sz="6000" b="1" dirty="0">
                <a:solidFill>
                  <a:srgbClr val="CCFF33"/>
                </a:solidFill>
                <a:effectLst>
                  <a:glow rad="101600">
                    <a:srgbClr val="CC3300">
                      <a:alpha val="60000"/>
                    </a:srgbClr>
                  </a:glow>
                  <a:outerShdw blurRad="38100" dist="38100" dir="2700000" algn="tl">
                    <a:srgbClr val="000000">
                      <a:alpha val="43137"/>
                    </a:srgbClr>
                  </a:outerShdw>
                </a:effectLst>
                <a:latin typeface="Kunstler Script" panose="030304020206070D0D06" pitchFamily="66" charset="0"/>
              </a:defRPr>
            </a:lvl1pPr>
          </a:lstStyle>
          <a:p>
            <a:pPr lvl="0"/>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F71183D-4FA3-46B3-B59B-75B2DDA57657}" type="datetimeFigureOut">
              <a:rPr lang="en-US"/>
              <a:pPr>
                <a:defRPr/>
              </a:pPr>
              <a:t>10/18/2013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AD5C17-A6DF-47F9-8C0E-02D70D592AC9}" type="slidenum">
              <a:rPr lang="en-US"/>
              <a:pPr>
                <a:defRPr/>
              </a:pPr>
              <a:t>‹#›</a:t>
            </a:fld>
            <a:endParaRPr lang="en-US"/>
          </a:p>
        </p:txBody>
      </p:sp>
    </p:spTree>
    <p:extLst>
      <p:ext uri="{BB962C8B-B14F-4D97-AF65-F5344CB8AC3E}">
        <p14:creationId xmlns:p14="http://schemas.microsoft.com/office/powerpoint/2010/main" val="22704019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9DF53F-E4FC-488A-B630-DDC4D8E833BB}" type="datetimeFigureOut">
              <a:rPr lang="en-US"/>
              <a:pPr>
                <a:defRPr/>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934D4B-5F5B-48EB-A23A-427F21E5F5B3}" type="slidenum">
              <a:rPr lang="en-US"/>
              <a:pPr>
                <a:defRPr/>
              </a:pPr>
              <a:t>‹#›</a:t>
            </a:fld>
            <a:endParaRPr lang="en-US"/>
          </a:p>
        </p:txBody>
      </p:sp>
    </p:spTree>
    <p:extLst>
      <p:ext uri="{BB962C8B-B14F-4D97-AF65-F5344CB8AC3E}">
        <p14:creationId xmlns:p14="http://schemas.microsoft.com/office/powerpoint/2010/main" val="243269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1C30BF4-A21D-461C-98E0-BDE4CEB02019}" type="datetimeFigureOut">
              <a:rPr lang="en-US"/>
              <a:pPr>
                <a:defRPr/>
              </a:pPr>
              <a:t>10/18/2013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5EA73D-FAC2-4667-A5D7-6956CE19EAE0}" type="slidenum">
              <a:rPr lang="en-US"/>
              <a:pPr>
                <a:defRPr/>
              </a:pPr>
              <a:t>‹#›</a:t>
            </a:fld>
            <a:endParaRPr lang="en-US"/>
          </a:p>
        </p:txBody>
      </p:sp>
    </p:spTree>
    <p:extLst>
      <p:ext uri="{BB962C8B-B14F-4D97-AF65-F5344CB8AC3E}">
        <p14:creationId xmlns:p14="http://schemas.microsoft.com/office/powerpoint/2010/main" val="2395795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398370-3208-46C5-9D25-C0E2F18FED74}" type="datetimeFigureOut">
              <a:rPr lang="en-US"/>
              <a:pPr>
                <a:defRPr/>
              </a:pPr>
              <a:t>10/18/2013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BFBFCF-D6CE-4BE1-8DE8-1973096D0BA1}" type="slidenum">
              <a:rPr lang="en-US"/>
              <a:pPr>
                <a:defRPr/>
              </a:pPr>
              <a:t>‹#›</a:t>
            </a:fld>
            <a:endParaRPr lang="en-US"/>
          </a:p>
        </p:txBody>
      </p:sp>
    </p:spTree>
    <p:extLst>
      <p:ext uri="{BB962C8B-B14F-4D97-AF65-F5344CB8AC3E}">
        <p14:creationId xmlns:p14="http://schemas.microsoft.com/office/powerpoint/2010/main" val="106342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4BD08E-6D87-45BC-9D7E-32182C94C609}" type="datetimeFigureOut">
              <a:rPr lang="en-US"/>
              <a:pPr>
                <a:defRPr/>
              </a:pPr>
              <a:t>10/18/2013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E21EBF-CCD7-49EA-91C9-191C0070397F}" type="slidenum">
              <a:rPr lang="en-US"/>
              <a:pPr>
                <a:defRPr/>
              </a:pPr>
              <a:t>‹#›</a:t>
            </a:fld>
            <a:endParaRPr lang="en-US"/>
          </a:p>
        </p:txBody>
      </p:sp>
    </p:spTree>
    <p:extLst>
      <p:ext uri="{BB962C8B-B14F-4D97-AF65-F5344CB8AC3E}">
        <p14:creationId xmlns:p14="http://schemas.microsoft.com/office/powerpoint/2010/main" val="352312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06F022-C6A2-4C79-96A2-31FCD1696074}" type="datetimeFigureOut">
              <a:rPr lang="en-US"/>
              <a:pPr>
                <a:defRPr/>
              </a:pPr>
              <a:t>10/18/2013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812643-9103-41C3-AFD4-3EAF217B5587}" type="slidenum">
              <a:rPr lang="en-US"/>
              <a:pPr>
                <a:defRPr/>
              </a:pPr>
              <a:t>‹#›</a:t>
            </a:fld>
            <a:endParaRPr lang="en-US"/>
          </a:p>
        </p:txBody>
      </p:sp>
    </p:spTree>
    <p:extLst>
      <p:ext uri="{BB962C8B-B14F-4D97-AF65-F5344CB8AC3E}">
        <p14:creationId xmlns:p14="http://schemas.microsoft.com/office/powerpoint/2010/main" val="282301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BE3419B-09BB-40FD-B5C8-39D9F25ED358}" type="datetimeFigureOut">
              <a:rPr lang="en-US"/>
              <a:pPr>
                <a:defRPr/>
              </a:pPr>
              <a:t>10/18/2013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E6DBE7C-6788-4CA1-BB2E-9FB45FC1C3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1246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We do not believe that miracles, healing, Spiritual gifts or the Spirit’s work in the world have </a:t>
            </a:r>
            <a:r>
              <a:rPr lang="en-US" dirty="0" smtClean="0"/>
              <a:t>CEASED </a:t>
            </a:r>
            <a:endParaRPr lang="en-US" dirty="0"/>
          </a:p>
          <a:p>
            <a:r>
              <a:rPr lang="en-US" dirty="0"/>
              <a:t>We do not believe that </a:t>
            </a:r>
            <a:r>
              <a:rPr lang="en-US" dirty="0" smtClean="0"/>
              <a:t>EXPERIENTIAL </a:t>
            </a:r>
            <a:r>
              <a:rPr lang="en-US" dirty="0"/>
              <a:t>data holds greater weight than Scripture</a:t>
            </a:r>
          </a:p>
          <a:p>
            <a:r>
              <a:rPr lang="en-US" dirty="0"/>
              <a:t>We do not believe that the miraculous gifts are intended to </a:t>
            </a:r>
            <a:r>
              <a:rPr lang="en-US" dirty="0" smtClean="0"/>
              <a:t>GLORIFY </a:t>
            </a:r>
            <a:r>
              <a:rPr lang="en-US" dirty="0"/>
              <a:t>the miracle-worker or endorse his </a:t>
            </a:r>
            <a:r>
              <a:rPr lang="en-US" dirty="0" smtClean="0"/>
              <a:t>spirituality </a:t>
            </a:r>
            <a:r>
              <a:rPr lang="en-US" sz="2400" dirty="0"/>
              <a:t>(</a:t>
            </a:r>
            <a:r>
              <a:rPr lang="en-US" sz="2800" dirty="0" smtClean="0"/>
              <a:t>1Cor </a:t>
            </a:r>
            <a:r>
              <a:rPr lang="en-US" sz="2800" dirty="0"/>
              <a:t>14:18-19; 14:1; 12:29-31)</a:t>
            </a:r>
            <a:endParaRPr lang="en-US" dirty="0"/>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31819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“…We also believe that the Holy Spirit provides believers with service gifts for the equipping of the saints and to build up the body of Christ. He also gave temporary sign gifts to the early church (prophesying the future, speaking in tongues, interpretation of tongues, miracles and healing) that have ceased.”</a:t>
            </a:r>
          </a:p>
        </p:txBody>
      </p:sp>
      <p:cxnSp>
        <p:nvCxnSpPr>
          <p:cNvPr id="4" name="Straight Connector 3"/>
          <p:cNvCxnSpPr/>
          <p:nvPr/>
        </p:nvCxnSpPr>
        <p:spPr>
          <a:xfrm>
            <a:off x="4766526" y="5011947"/>
            <a:ext cx="2430780" cy="0"/>
          </a:xfrm>
          <a:prstGeom prst="line">
            <a:avLst/>
          </a:prstGeom>
          <a:ln w="28575">
            <a:solidFill>
              <a:srgbClr val="CC3300"/>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069897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5237"/>
            <a:ext cx="8229600" cy="4525963"/>
          </a:xfrm>
        </p:spPr>
        <p:txBody>
          <a:bodyPr/>
          <a:lstStyle/>
          <a:p>
            <a:pPr marL="0" indent="0" algn="ctr">
              <a:buNone/>
            </a:pPr>
            <a:r>
              <a:rPr lang="en-US" dirty="0" smtClean="0"/>
              <a:t>“With </a:t>
            </a:r>
            <a:r>
              <a:rPr lang="en-US" dirty="0"/>
              <a:t>these spiritual gifts God made provision for the nurturing of the church in its infancy. Before the completion of the Scriptures, before the dissemination of the knowledge of the doctrines of the Scripture, God gave men sign gifts. These gifts were exercised to those without the church, so that unbelievers might come to trust the man who came with a message from God</a:t>
            </a:r>
            <a:r>
              <a:rPr lang="en-US" dirty="0" smtClean="0"/>
              <a:t>.”</a:t>
            </a:r>
          </a:p>
          <a:p>
            <a:pPr marL="0" indent="0" algn="r">
              <a:buNone/>
            </a:pPr>
            <a:r>
              <a:rPr lang="en-US" sz="2400" b="0" i="1" dirty="0" smtClean="0"/>
              <a:t>-- Dwight Pentecost</a:t>
            </a:r>
            <a:endParaRPr lang="en-US" sz="2400" b="0" i="1" dirty="0"/>
          </a:p>
          <a:p>
            <a:pPr marL="0" indent="0" algn="ctr">
              <a:buNone/>
            </a:pPr>
            <a:endParaRPr lang="en-US" dirty="0"/>
          </a:p>
        </p:txBody>
      </p:sp>
      <p:cxnSp>
        <p:nvCxnSpPr>
          <p:cNvPr id="5" name="Straight Connector 4"/>
          <p:cNvCxnSpPr/>
          <p:nvPr/>
        </p:nvCxnSpPr>
        <p:spPr>
          <a:xfrm>
            <a:off x="6019800" y="2244306"/>
            <a:ext cx="2209800" cy="0"/>
          </a:xfrm>
          <a:prstGeom prst="line">
            <a:avLst/>
          </a:prstGeom>
          <a:ln w="28575">
            <a:solidFill>
              <a:srgbClr val="CC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180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God can and will use whatever </a:t>
            </a:r>
            <a:r>
              <a:rPr lang="en-US" dirty="0" smtClean="0"/>
              <a:t>MEANS </a:t>
            </a:r>
            <a:r>
              <a:rPr lang="en-US" dirty="0"/>
              <a:t>that He deems necessary to rescue the souls of </a:t>
            </a:r>
            <a:r>
              <a:rPr lang="en-US" dirty="0" smtClean="0"/>
              <a:t>men and bring glory to Himself.</a:t>
            </a:r>
          </a:p>
          <a:p>
            <a:pPr lvl="1"/>
            <a:r>
              <a:rPr lang="en-US" dirty="0" smtClean="0"/>
              <a:t>The purposes of God have not wavered</a:t>
            </a:r>
          </a:p>
          <a:p>
            <a:pPr lvl="1"/>
            <a:r>
              <a:rPr lang="en-US" dirty="0" smtClean="0"/>
              <a:t>The methods or techniques have adjusted to fit the season, the people, or the situation</a:t>
            </a:r>
            <a:endParaRPr lang="en-US" dirty="0"/>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0979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“As much as anything, I am for the truth expressed in John 3, the truth that in his activity the Spirit is like the blowing wind, sovereign and ultimately incalculable. Any sound theology of the Holy Spirit, I take it, will be left with a certain remainder, a surplus unaccounted for, an area of mystery.”</a:t>
            </a:r>
          </a:p>
          <a:p>
            <a:pPr marL="0" indent="0" algn="r">
              <a:buNone/>
            </a:pPr>
            <a:r>
              <a:rPr lang="en-US" dirty="0" smtClean="0"/>
              <a:t> </a:t>
            </a:r>
            <a:r>
              <a:rPr lang="en-US" sz="2400" b="0" i="1" dirty="0" smtClean="0"/>
              <a:t>-- Richard </a:t>
            </a:r>
            <a:r>
              <a:rPr lang="en-US" sz="2400" b="0" i="1" dirty="0" err="1" smtClean="0"/>
              <a:t>Gaffin</a:t>
            </a:r>
            <a:r>
              <a:rPr lang="en-US" sz="2400" b="0" i="1" dirty="0" smtClean="0"/>
              <a:t>, Jr.</a:t>
            </a:r>
            <a:endParaRPr lang="en-US" sz="2400" b="0" i="1" dirty="0"/>
          </a:p>
        </p:txBody>
      </p:sp>
    </p:spTree>
    <p:extLst>
      <p:ext uri="{BB962C8B-B14F-4D97-AF65-F5344CB8AC3E}">
        <p14:creationId xmlns:p14="http://schemas.microsoft.com/office/powerpoint/2010/main" val="3851035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838200" y="1344613"/>
            <a:ext cx="4965700" cy="5405438"/>
            <a:chOff x="381000" y="533400"/>
            <a:chExt cx="5867400" cy="6216651"/>
          </a:xfrm>
        </p:grpSpPr>
        <p:sp>
          <p:nvSpPr>
            <p:cNvPr id="7" name="AutoShape 3"/>
            <p:cNvSpPr>
              <a:spLocks noChangeAspect="1" noChangeArrowheads="1" noTextEdit="1"/>
            </p:cNvSpPr>
            <p:nvPr/>
          </p:nvSpPr>
          <p:spPr bwMode="auto">
            <a:xfrm>
              <a:off x="381000" y="533400"/>
              <a:ext cx="58674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411163" y="912813"/>
              <a:ext cx="5605463" cy="5837238"/>
            </a:xfrm>
            <a:custGeom>
              <a:avLst/>
              <a:gdLst>
                <a:gd name="T0" fmla="*/ 3407 w 3531"/>
                <a:gd name="T1" fmla="*/ 1165 h 3677"/>
                <a:gd name="T2" fmla="*/ 3529 w 3531"/>
                <a:gd name="T3" fmla="*/ 1188 h 3677"/>
                <a:gd name="T4" fmla="*/ 3383 w 3531"/>
                <a:gd name="T5" fmla="*/ 992 h 3677"/>
                <a:gd name="T6" fmla="*/ 3076 w 3531"/>
                <a:gd name="T7" fmla="*/ 1110 h 3677"/>
                <a:gd name="T8" fmla="*/ 2928 w 3531"/>
                <a:gd name="T9" fmla="*/ 1320 h 3677"/>
                <a:gd name="T10" fmla="*/ 2652 w 3531"/>
                <a:gd name="T11" fmla="*/ 1468 h 3677"/>
                <a:gd name="T12" fmla="*/ 2361 w 3531"/>
                <a:gd name="T13" fmla="*/ 1509 h 3677"/>
                <a:gd name="T14" fmla="*/ 2133 w 3531"/>
                <a:gd name="T15" fmla="*/ 982 h 3677"/>
                <a:gd name="T16" fmla="*/ 2363 w 3531"/>
                <a:gd name="T17" fmla="*/ 539 h 3677"/>
                <a:gd name="T18" fmla="*/ 2112 w 3531"/>
                <a:gd name="T19" fmla="*/ 300 h 3677"/>
                <a:gd name="T20" fmla="*/ 1624 w 3531"/>
                <a:gd name="T21" fmla="*/ 158 h 3677"/>
                <a:gd name="T22" fmla="*/ 1441 w 3531"/>
                <a:gd name="T23" fmla="*/ 37 h 3677"/>
                <a:gd name="T24" fmla="*/ 1237 w 3531"/>
                <a:gd name="T25" fmla="*/ 197 h 3677"/>
                <a:gd name="T26" fmla="*/ 1070 w 3531"/>
                <a:gd name="T27" fmla="*/ 247 h 3677"/>
                <a:gd name="T28" fmla="*/ 854 w 3531"/>
                <a:gd name="T29" fmla="*/ 356 h 3677"/>
                <a:gd name="T30" fmla="*/ 778 w 3531"/>
                <a:gd name="T31" fmla="*/ 733 h 3677"/>
                <a:gd name="T32" fmla="*/ 665 w 3531"/>
                <a:gd name="T33" fmla="*/ 914 h 3677"/>
                <a:gd name="T34" fmla="*/ 776 w 3531"/>
                <a:gd name="T35" fmla="*/ 1058 h 3677"/>
                <a:gd name="T36" fmla="*/ 1052 w 3531"/>
                <a:gd name="T37" fmla="*/ 1200 h 3677"/>
                <a:gd name="T38" fmla="*/ 1284 w 3531"/>
                <a:gd name="T39" fmla="*/ 1528 h 3677"/>
                <a:gd name="T40" fmla="*/ 1165 w 3531"/>
                <a:gd name="T41" fmla="*/ 1532 h 3677"/>
                <a:gd name="T42" fmla="*/ 768 w 3531"/>
                <a:gd name="T43" fmla="*/ 1439 h 3677"/>
                <a:gd name="T44" fmla="*/ 572 w 3531"/>
                <a:gd name="T45" fmla="*/ 1346 h 3677"/>
                <a:gd name="T46" fmla="*/ 395 w 3531"/>
                <a:gd name="T47" fmla="*/ 1134 h 3677"/>
                <a:gd name="T48" fmla="*/ 265 w 3531"/>
                <a:gd name="T49" fmla="*/ 1180 h 3677"/>
                <a:gd name="T50" fmla="*/ 111 w 3531"/>
                <a:gd name="T51" fmla="*/ 1213 h 3677"/>
                <a:gd name="T52" fmla="*/ 238 w 3531"/>
                <a:gd name="T53" fmla="*/ 1357 h 3677"/>
                <a:gd name="T54" fmla="*/ 135 w 3531"/>
                <a:gd name="T55" fmla="*/ 1418 h 3677"/>
                <a:gd name="T56" fmla="*/ 16 w 3531"/>
                <a:gd name="T57" fmla="*/ 1455 h 3677"/>
                <a:gd name="T58" fmla="*/ 113 w 3531"/>
                <a:gd name="T59" fmla="*/ 1600 h 3677"/>
                <a:gd name="T60" fmla="*/ 290 w 3531"/>
                <a:gd name="T61" fmla="*/ 1575 h 3677"/>
                <a:gd name="T62" fmla="*/ 488 w 3531"/>
                <a:gd name="T63" fmla="*/ 1486 h 3677"/>
                <a:gd name="T64" fmla="*/ 720 w 3531"/>
                <a:gd name="T65" fmla="*/ 1659 h 3677"/>
                <a:gd name="T66" fmla="*/ 1037 w 3531"/>
                <a:gd name="T67" fmla="*/ 1781 h 3677"/>
                <a:gd name="T68" fmla="*/ 1338 w 3531"/>
                <a:gd name="T69" fmla="*/ 3584 h 3677"/>
                <a:gd name="T70" fmla="*/ 1367 w 3531"/>
                <a:gd name="T71" fmla="*/ 3632 h 3677"/>
                <a:gd name="T72" fmla="*/ 1546 w 3531"/>
                <a:gd name="T73" fmla="*/ 3658 h 3677"/>
                <a:gd name="T74" fmla="*/ 1478 w 3531"/>
                <a:gd name="T75" fmla="*/ 3609 h 3677"/>
                <a:gd name="T76" fmla="*/ 1501 w 3531"/>
                <a:gd name="T77" fmla="*/ 3267 h 3677"/>
                <a:gd name="T78" fmla="*/ 1731 w 3531"/>
                <a:gd name="T79" fmla="*/ 3527 h 3677"/>
                <a:gd name="T80" fmla="*/ 1830 w 3531"/>
                <a:gd name="T81" fmla="*/ 3595 h 3677"/>
                <a:gd name="T82" fmla="*/ 1974 w 3531"/>
                <a:gd name="T83" fmla="*/ 3539 h 3677"/>
                <a:gd name="T84" fmla="*/ 1811 w 3531"/>
                <a:gd name="T85" fmla="*/ 3529 h 3677"/>
                <a:gd name="T86" fmla="*/ 2423 w 3531"/>
                <a:gd name="T87" fmla="*/ 2660 h 3677"/>
                <a:gd name="T88" fmla="*/ 2524 w 3531"/>
                <a:gd name="T89" fmla="*/ 1826 h 3677"/>
                <a:gd name="T90" fmla="*/ 2909 w 3531"/>
                <a:gd name="T91" fmla="*/ 1589 h 3677"/>
                <a:gd name="T92" fmla="*/ 3047 w 3531"/>
                <a:gd name="T93" fmla="*/ 1455 h 3677"/>
                <a:gd name="T94" fmla="*/ 2991 w 3531"/>
                <a:gd name="T95" fmla="*/ 2160 h 3677"/>
                <a:gd name="T96" fmla="*/ 3049 w 3531"/>
                <a:gd name="T97" fmla="*/ 3185 h 3677"/>
                <a:gd name="T98" fmla="*/ 3245 w 3531"/>
                <a:gd name="T99" fmla="*/ 2545 h 3677"/>
                <a:gd name="T100" fmla="*/ 3144 w 3531"/>
                <a:gd name="T101" fmla="*/ 1779 h 3677"/>
                <a:gd name="T102" fmla="*/ 3278 w 3531"/>
                <a:gd name="T103" fmla="*/ 1618 h 3677"/>
                <a:gd name="T104" fmla="*/ 3473 w 3531"/>
                <a:gd name="T105" fmla="*/ 1544 h 3677"/>
                <a:gd name="T106" fmla="*/ 3395 w 3531"/>
                <a:gd name="T107" fmla="*/ 1437 h 3677"/>
                <a:gd name="T108" fmla="*/ 3298 w 3531"/>
                <a:gd name="T109" fmla="*/ 1404 h 3677"/>
                <a:gd name="T110" fmla="*/ 3348 w 3531"/>
                <a:gd name="T111" fmla="*/ 1320 h 3677"/>
                <a:gd name="T112" fmla="*/ 3292 w 3531"/>
                <a:gd name="T113" fmla="*/ 1182 h 3677"/>
                <a:gd name="T114" fmla="*/ 3173 w 3531"/>
                <a:gd name="T115" fmla="*/ 1171 h 3677"/>
                <a:gd name="T116" fmla="*/ 3278 w 3531"/>
                <a:gd name="T117" fmla="*/ 1087 h 3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1" h="3677">
                  <a:moveTo>
                    <a:pt x="3290" y="1087"/>
                  </a:moveTo>
                  <a:lnTo>
                    <a:pt x="3302" y="1087"/>
                  </a:lnTo>
                  <a:lnTo>
                    <a:pt x="3315" y="1089"/>
                  </a:lnTo>
                  <a:lnTo>
                    <a:pt x="3327" y="1093"/>
                  </a:lnTo>
                  <a:lnTo>
                    <a:pt x="3339" y="1095"/>
                  </a:lnTo>
                  <a:lnTo>
                    <a:pt x="3350" y="1101"/>
                  </a:lnTo>
                  <a:lnTo>
                    <a:pt x="3360" y="1108"/>
                  </a:lnTo>
                  <a:lnTo>
                    <a:pt x="3370" y="1116"/>
                  </a:lnTo>
                  <a:lnTo>
                    <a:pt x="3378" y="1124"/>
                  </a:lnTo>
                  <a:lnTo>
                    <a:pt x="3395" y="1143"/>
                  </a:lnTo>
                  <a:lnTo>
                    <a:pt x="3407" y="1165"/>
                  </a:lnTo>
                  <a:lnTo>
                    <a:pt x="3413" y="1188"/>
                  </a:lnTo>
                  <a:lnTo>
                    <a:pt x="3416" y="1213"/>
                  </a:lnTo>
                  <a:lnTo>
                    <a:pt x="3420" y="1235"/>
                  </a:lnTo>
                  <a:lnTo>
                    <a:pt x="3432" y="1254"/>
                  </a:lnTo>
                  <a:lnTo>
                    <a:pt x="3451" y="1266"/>
                  </a:lnTo>
                  <a:lnTo>
                    <a:pt x="3473" y="1270"/>
                  </a:lnTo>
                  <a:lnTo>
                    <a:pt x="3496" y="1266"/>
                  </a:lnTo>
                  <a:lnTo>
                    <a:pt x="3514" y="1254"/>
                  </a:lnTo>
                  <a:lnTo>
                    <a:pt x="3527" y="1235"/>
                  </a:lnTo>
                  <a:lnTo>
                    <a:pt x="3531" y="1213"/>
                  </a:lnTo>
                  <a:lnTo>
                    <a:pt x="3529" y="1188"/>
                  </a:lnTo>
                  <a:lnTo>
                    <a:pt x="3527" y="1165"/>
                  </a:lnTo>
                  <a:lnTo>
                    <a:pt x="3521" y="1143"/>
                  </a:lnTo>
                  <a:lnTo>
                    <a:pt x="3512" y="1122"/>
                  </a:lnTo>
                  <a:lnTo>
                    <a:pt x="3502" y="1099"/>
                  </a:lnTo>
                  <a:lnTo>
                    <a:pt x="3490" y="1081"/>
                  </a:lnTo>
                  <a:lnTo>
                    <a:pt x="3475" y="1062"/>
                  </a:lnTo>
                  <a:lnTo>
                    <a:pt x="3461" y="1044"/>
                  </a:lnTo>
                  <a:lnTo>
                    <a:pt x="3442" y="1027"/>
                  </a:lnTo>
                  <a:lnTo>
                    <a:pt x="3424" y="1013"/>
                  </a:lnTo>
                  <a:lnTo>
                    <a:pt x="3403" y="1003"/>
                  </a:lnTo>
                  <a:lnTo>
                    <a:pt x="3383" y="992"/>
                  </a:lnTo>
                  <a:lnTo>
                    <a:pt x="3360" y="984"/>
                  </a:lnTo>
                  <a:lnTo>
                    <a:pt x="3337" y="978"/>
                  </a:lnTo>
                  <a:lnTo>
                    <a:pt x="3315" y="976"/>
                  </a:lnTo>
                  <a:lnTo>
                    <a:pt x="3290" y="974"/>
                  </a:lnTo>
                  <a:lnTo>
                    <a:pt x="3251" y="978"/>
                  </a:lnTo>
                  <a:lnTo>
                    <a:pt x="3214" y="986"/>
                  </a:lnTo>
                  <a:lnTo>
                    <a:pt x="3179" y="1003"/>
                  </a:lnTo>
                  <a:lnTo>
                    <a:pt x="3146" y="1021"/>
                  </a:lnTo>
                  <a:lnTo>
                    <a:pt x="3119" y="1048"/>
                  </a:lnTo>
                  <a:lnTo>
                    <a:pt x="3094" y="1077"/>
                  </a:lnTo>
                  <a:lnTo>
                    <a:pt x="3076" y="1110"/>
                  </a:lnTo>
                  <a:lnTo>
                    <a:pt x="3061" y="1145"/>
                  </a:lnTo>
                  <a:lnTo>
                    <a:pt x="3057" y="1145"/>
                  </a:lnTo>
                  <a:lnTo>
                    <a:pt x="3051" y="1147"/>
                  </a:lnTo>
                  <a:lnTo>
                    <a:pt x="3047" y="1147"/>
                  </a:lnTo>
                  <a:lnTo>
                    <a:pt x="3041" y="1149"/>
                  </a:lnTo>
                  <a:lnTo>
                    <a:pt x="3014" y="1163"/>
                  </a:lnTo>
                  <a:lnTo>
                    <a:pt x="2991" y="1188"/>
                  </a:lnTo>
                  <a:lnTo>
                    <a:pt x="2971" y="1217"/>
                  </a:lnTo>
                  <a:lnTo>
                    <a:pt x="2954" y="1252"/>
                  </a:lnTo>
                  <a:lnTo>
                    <a:pt x="2940" y="1287"/>
                  </a:lnTo>
                  <a:lnTo>
                    <a:pt x="2928" y="1320"/>
                  </a:lnTo>
                  <a:lnTo>
                    <a:pt x="2921" y="1348"/>
                  </a:lnTo>
                  <a:lnTo>
                    <a:pt x="2915" y="1369"/>
                  </a:lnTo>
                  <a:lnTo>
                    <a:pt x="2919" y="1371"/>
                  </a:lnTo>
                  <a:lnTo>
                    <a:pt x="2907" y="1377"/>
                  </a:lnTo>
                  <a:lnTo>
                    <a:pt x="2893" y="1385"/>
                  </a:lnTo>
                  <a:lnTo>
                    <a:pt x="2870" y="1396"/>
                  </a:lnTo>
                  <a:lnTo>
                    <a:pt x="2841" y="1408"/>
                  </a:lnTo>
                  <a:lnTo>
                    <a:pt x="2806" y="1423"/>
                  </a:lnTo>
                  <a:lnTo>
                    <a:pt x="2763" y="1437"/>
                  </a:lnTo>
                  <a:lnTo>
                    <a:pt x="2711" y="1451"/>
                  </a:lnTo>
                  <a:lnTo>
                    <a:pt x="2652" y="1468"/>
                  </a:lnTo>
                  <a:lnTo>
                    <a:pt x="2615" y="1476"/>
                  </a:lnTo>
                  <a:lnTo>
                    <a:pt x="2582" y="1484"/>
                  </a:lnTo>
                  <a:lnTo>
                    <a:pt x="2549" y="1488"/>
                  </a:lnTo>
                  <a:lnTo>
                    <a:pt x="2520" y="1495"/>
                  </a:lnTo>
                  <a:lnTo>
                    <a:pt x="2491" y="1499"/>
                  </a:lnTo>
                  <a:lnTo>
                    <a:pt x="2464" y="1503"/>
                  </a:lnTo>
                  <a:lnTo>
                    <a:pt x="2440" y="1505"/>
                  </a:lnTo>
                  <a:lnTo>
                    <a:pt x="2417" y="1507"/>
                  </a:lnTo>
                  <a:lnTo>
                    <a:pt x="2396" y="1509"/>
                  </a:lnTo>
                  <a:lnTo>
                    <a:pt x="2378" y="1509"/>
                  </a:lnTo>
                  <a:lnTo>
                    <a:pt x="2361" y="1509"/>
                  </a:lnTo>
                  <a:lnTo>
                    <a:pt x="2347" y="1509"/>
                  </a:lnTo>
                  <a:lnTo>
                    <a:pt x="2332" y="1509"/>
                  </a:lnTo>
                  <a:lnTo>
                    <a:pt x="2320" y="1509"/>
                  </a:lnTo>
                  <a:lnTo>
                    <a:pt x="2312" y="1507"/>
                  </a:lnTo>
                  <a:lnTo>
                    <a:pt x="2304" y="1507"/>
                  </a:lnTo>
                  <a:lnTo>
                    <a:pt x="2277" y="1392"/>
                  </a:lnTo>
                  <a:lnTo>
                    <a:pt x="2260" y="1326"/>
                  </a:lnTo>
                  <a:lnTo>
                    <a:pt x="2234" y="1248"/>
                  </a:lnTo>
                  <a:lnTo>
                    <a:pt x="2203" y="1161"/>
                  </a:lnTo>
                  <a:lnTo>
                    <a:pt x="2168" y="1070"/>
                  </a:lnTo>
                  <a:lnTo>
                    <a:pt x="2133" y="982"/>
                  </a:lnTo>
                  <a:lnTo>
                    <a:pt x="2098" y="902"/>
                  </a:lnTo>
                  <a:lnTo>
                    <a:pt x="2067" y="832"/>
                  </a:lnTo>
                  <a:lnTo>
                    <a:pt x="2044" y="778"/>
                  </a:lnTo>
                  <a:lnTo>
                    <a:pt x="2079" y="768"/>
                  </a:lnTo>
                  <a:lnTo>
                    <a:pt x="2120" y="753"/>
                  </a:lnTo>
                  <a:lnTo>
                    <a:pt x="2166" y="733"/>
                  </a:lnTo>
                  <a:lnTo>
                    <a:pt x="2213" y="708"/>
                  </a:lnTo>
                  <a:lnTo>
                    <a:pt x="2258" y="675"/>
                  </a:lnTo>
                  <a:lnTo>
                    <a:pt x="2299" y="638"/>
                  </a:lnTo>
                  <a:lnTo>
                    <a:pt x="2337" y="593"/>
                  </a:lnTo>
                  <a:lnTo>
                    <a:pt x="2363" y="539"/>
                  </a:lnTo>
                  <a:lnTo>
                    <a:pt x="2370" y="517"/>
                  </a:lnTo>
                  <a:lnTo>
                    <a:pt x="2370" y="488"/>
                  </a:lnTo>
                  <a:lnTo>
                    <a:pt x="2359" y="457"/>
                  </a:lnTo>
                  <a:lnTo>
                    <a:pt x="2337" y="422"/>
                  </a:lnTo>
                  <a:lnTo>
                    <a:pt x="2316" y="403"/>
                  </a:lnTo>
                  <a:lnTo>
                    <a:pt x="2293" y="385"/>
                  </a:lnTo>
                  <a:lnTo>
                    <a:pt x="2264" y="368"/>
                  </a:lnTo>
                  <a:lnTo>
                    <a:pt x="2232" y="350"/>
                  </a:lnTo>
                  <a:lnTo>
                    <a:pt x="2194" y="333"/>
                  </a:lnTo>
                  <a:lnTo>
                    <a:pt x="2155" y="317"/>
                  </a:lnTo>
                  <a:lnTo>
                    <a:pt x="2112" y="300"/>
                  </a:lnTo>
                  <a:lnTo>
                    <a:pt x="2067" y="286"/>
                  </a:lnTo>
                  <a:lnTo>
                    <a:pt x="2017" y="272"/>
                  </a:lnTo>
                  <a:lnTo>
                    <a:pt x="1966" y="259"/>
                  </a:lnTo>
                  <a:lnTo>
                    <a:pt x="1912" y="247"/>
                  </a:lnTo>
                  <a:lnTo>
                    <a:pt x="1857" y="237"/>
                  </a:lnTo>
                  <a:lnTo>
                    <a:pt x="1799" y="228"/>
                  </a:lnTo>
                  <a:lnTo>
                    <a:pt x="1739" y="220"/>
                  </a:lnTo>
                  <a:lnTo>
                    <a:pt x="1680" y="212"/>
                  </a:lnTo>
                  <a:lnTo>
                    <a:pt x="1618" y="208"/>
                  </a:lnTo>
                  <a:lnTo>
                    <a:pt x="1622" y="185"/>
                  </a:lnTo>
                  <a:lnTo>
                    <a:pt x="1624" y="158"/>
                  </a:lnTo>
                  <a:lnTo>
                    <a:pt x="1624" y="130"/>
                  </a:lnTo>
                  <a:lnTo>
                    <a:pt x="1622" y="101"/>
                  </a:lnTo>
                  <a:lnTo>
                    <a:pt x="1616" y="72"/>
                  </a:lnTo>
                  <a:lnTo>
                    <a:pt x="1606" y="47"/>
                  </a:lnTo>
                  <a:lnTo>
                    <a:pt x="1589" y="25"/>
                  </a:lnTo>
                  <a:lnTo>
                    <a:pt x="1566" y="10"/>
                  </a:lnTo>
                  <a:lnTo>
                    <a:pt x="1538" y="2"/>
                  </a:lnTo>
                  <a:lnTo>
                    <a:pt x="1511" y="0"/>
                  </a:lnTo>
                  <a:lnTo>
                    <a:pt x="1486" y="6"/>
                  </a:lnTo>
                  <a:lnTo>
                    <a:pt x="1464" y="18"/>
                  </a:lnTo>
                  <a:lnTo>
                    <a:pt x="1441" y="37"/>
                  </a:lnTo>
                  <a:lnTo>
                    <a:pt x="1418" y="57"/>
                  </a:lnTo>
                  <a:lnTo>
                    <a:pt x="1396" y="82"/>
                  </a:lnTo>
                  <a:lnTo>
                    <a:pt x="1373" y="109"/>
                  </a:lnTo>
                  <a:lnTo>
                    <a:pt x="1346" y="140"/>
                  </a:lnTo>
                  <a:lnTo>
                    <a:pt x="1334" y="154"/>
                  </a:lnTo>
                  <a:lnTo>
                    <a:pt x="1319" y="165"/>
                  </a:lnTo>
                  <a:lnTo>
                    <a:pt x="1305" y="175"/>
                  </a:lnTo>
                  <a:lnTo>
                    <a:pt x="1288" y="183"/>
                  </a:lnTo>
                  <a:lnTo>
                    <a:pt x="1272" y="189"/>
                  </a:lnTo>
                  <a:lnTo>
                    <a:pt x="1256" y="193"/>
                  </a:lnTo>
                  <a:lnTo>
                    <a:pt x="1237" y="197"/>
                  </a:lnTo>
                  <a:lnTo>
                    <a:pt x="1218" y="202"/>
                  </a:lnTo>
                  <a:lnTo>
                    <a:pt x="1204" y="206"/>
                  </a:lnTo>
                  <a:lnTo>
                    <a:pt x="1190" y="208"/>
                  </a:lnTo>
                  <a:lnTo>
                    <a:pt x="1173" y="212"/>
                  </a:lnTo>
                  <a:lnTo>
                    <a:pt x="1159" y="216"/>
                  </a:lnTo>
                  <a:lnTo>
                    <a:pt x="1142" y="222"/>
                  </a:lnTo>
                  <a:lnTo>
                    <a:pt x="1126" y="228"/>
                  </a:lnTo>
                  <a:lnTo>
                    <a:pt x="1109" y="235"/>
                  </a:lnTo>
                  <a:lnTo>
                    <a:pt x="1093" y="243"/>
                  </a:lnTo>
                  <a:lnTo>
                    <a:pt x="1083" y="245"/>
                  </a:lnTo>
                  <a:lnTo>
                    <a:pt x="1070" y="247"/>
                  </a:lnTo>
                  <a:lnTo>
                    <a:pt x="1060" y="251"/>
                  </a:lnTo>
                  <a:lnTo>
                    <a:pt x="1050" y="253"/>
                  </a:lnTo>
                  <a:lnTo>
                    <a:pt x="1037" y="257"/>
                  </a:lnTo>
                  <a:lnTo>
                    <a:pt x="1027" y="259"/>
                  </a:lnTo>
                  <a:lnTo>
                    <a:pt x="1015" y="263"/>
                  </a:lnTo>
                  <a:lnTo>
                    <a:pt x="1004" y="265"/>
                  </a:lnTo>
                  <a:lnTo>
                    <a:pt x="967" y="278"/>
                  </a:lnTo>
                  <a:lnTo>
                    <a:pt x="932" y="292"/>
                  </a:lnTo>
                  <a:lnTo>
                    <a:pt x="903" y="311"/>
                  </a:lnTo>
                  <a:lnTo>
                    <a:pt x="877" y="333"/>
                  </a:lnTo>
                  <a:lnTo>
                    <a:pt x="854" y="356"/>
                  </a:lnTo>
                  <a:lnTo>
                    <a:pt x="833" y="383"/>
                  </a:lnTo>
                  <a:lnTo>
                    <a:pt x="819" y="412"/>
                  </a:lnTo>
                  <a:lnTo>
                    <a:pt x="807" y="445"/>
                  </a:lnTo>
                  <a:lnTo>
                    <a:pt x="794" y="502"/>
                  </a:lnTo>
                  <a:lnTo>
                    <a:pt x="792" y="564"/>
                  </a:lnTo>
                  <a:lnTo>
                    <a:pt x="801" y="630"/>
                  </a:lnTo>
                  <a:lnTo>
                    <a:pt x="815" y="698"/>
                  </a:lnTo>
                  <a:lnTo>
                    <a:pt x="807" y="706"/>
                  </a:lnTo>
                  <a:lnTo>
                    <a:pt x="796" y="714"/>
                  </a:lnTo>
                  <a:lnTo>
                    <a:pt x="788" y="725"/>
                  </a:lnTo>
                  <a:lnTo>
                    <a:pt x="778" y="733"/>
                  </a:lnTo>
                  <a:lnTo>
                    <a:pt x="770" y="743"/>
                  </a:lnTo>
                  <a:lnTo>
                    <a:pt x="759" y="751"/>
                  </a:lnTo>
                  <a:lnTo>
                    <a:pt x="749" y="762"/>
                  </a:lnTo>
                  <a:lnTo>
                    <a:pt x="739" y="770"/>
                  </a:lnTo>
                  <a:lnTo>
                    <a:pt x="735" y="774"/>
                  </a:lnTo>
                  <a:lnTo>
                    <a:pt x="710" y="801"/>
                  </a:lnTo>
                  <a:lnTo>
                    <a:pt x="691" y="825"/>
                  </a:lnTo>
                  <a:lnTo>
                    <a:pt x="679" y="850"/>
                  </a:lnTo>
                  <a:lnTo>
                    <a:pt x="671" y="873"/>
                  </a:lnTo>
                  <a:lnTo>
                    <a:pt x="667" y="895"/>
                  </a:lnTo>
                  <a:lnTo>
                    <a:pt x="665" y="914"/>
                  </a:lnTo>
                  <a:lnTo>
                    <a:pt x="665" y="933"/>
                  </a:lnTo>
                  <a:lnTo>
                    <a:pt x="667" y="947"/>
                  </a:lnTo>
                  <a:lnTo>
                    <a:pt x="671" y="965"/>
                  </a:lnTo>
                  <a:lnTo>
                    <a:pt x="679" y="982"/>
                  </a:lnTo>
                  <a:lnTo>
                    <a:pt x="687" y="996"/>
                  </a:lnTo>
                  <a:lnTo>
                    <a:pt x="698" y="1011"/>
                  </a:lnTo>
                  <a:lnTo>
                    <a:pt x="710" y="1025"/>
                  </a:lnTo>
                  <a:lnTo>
                    <a:pt x="722" y="1035"/>
                  </a:lnTo>
                  <a:lnTo>
                    <a:pt x="737" y="1046"/>
                  </a:lnTo>
                  <a:lnTo>
                    <a:pt x="753" y="1052"/>
                  </a:lnTo>
                  <a:lnTo>
                    <a:pt x="776" y="1058"/>
                  </a:lnTo>
                  <a:lnTo>
                    <a:pt x="803" y="1060"/>
                  </a:lnTo>
                  <a:lnTo>
                    <a:pt x="829" y="1060"/>
                  </a:lnTo>
                  <a:lnTo>
                    <a:pt x="858" y="1056"/>
                  </a:lnTo>
                  <a:lnTo>
                    <a:pt x="887" y="1052"/>
                  </a:lnTo>
                  <a:lnTo>
                    <a:pt x="914" y="1048"/>
                  </a:lnTo>
                  <a:lnTo>
                    <a:pt x="936" y="1042"/>
                  </a:lnTo>
                  <a:lnTo>
                    <a:pt x="957" y="1038"/>
                  </a:lnTo>
                  <a:lnTo>
                    <a:pt x="980" y="1079"/>
                  </a:lnTo>
                  <a:lnTo>
                    <a:pt x="1004" y="1120"/>
                  </a:lnTo>
                  <a:lnTo>
                    <a:pt x="1029" y="1161"/>
                  </a:lnTo>
                  <a:lnTo>
                    <a:pt x="1052" y="1200"/>
                  </a:lnTo>
                  <a:lnTo>
                    <a:pt x="1076" y="1239"/>
                  </a:lnTo>
                  <a:lnTo>
                    <a:pt x="1101" y="1276"/>
                  </a:lnTo>
                  <a:lnTo>
                    <a:pt x="1126" y="1311"/>
                  </a:lnTo>
                  <a:lnTo>
                    <a:pt x="1148" y="1346"/>
                  </a:lnTo>
                  <a:lnTo>
                    <a:pt x="1171" y="1379"/>
                  </a:lnTo>
                  <a:lnTo>
                    <a:pt x="1194" y="1410"/>
                  </a:lnTo>
                  <a:lnTo>
                    <a:pt x="1214" y="1439"/>
                  </a:lnTo>
                  <a:lnTo>
                    <a:pt x="1235" y="1464"/>
                  </a:lnTo>
                  <a:lnTo>
                    <a:pt x="1253" y="1488"/>
                  </a:lnTo>
                  <a:lnTo>
                    <a:pt x="1270" y="1509"/>
                  </a:lnTo>
                  <a:lnTo>
                    <a:pt x="1284" y="1528"/>
                  </a:lnTo>
                  <a:lnTo>
                    <a:pt x="1297" y="1544"/>
                  </a:lnTo>
                  <a:lnTo>
                    <a:pt x="1295" y="1544"/>
                  </a:lnTo>
                  <a:lnTo>
                    <a:pt x="1288" y="1544"/>
                  </a:lnTo>
                  <a:lnTo>
                    <a:pt x="1282" y="1544"/>
                  </a:lnTo>
                  <a:lnTo>
                    <a:pt x="1274" y="1544"/>
                  </a:lnTo>
                  <a:lnTo>
                    <a:pt x="1262" y="1544"/>
                  </a:lnTo>
                  <a:lnTo>
                    <a:pt x="1247" y="1542"/>
                  </a:lnTo>
                  <a:lnTo>
                    <a:pt x="1231" y="1542"/>
                  </a:lnTo>
                  <a:lnTo>
                    <a:pt x="1212" y="1538"/>
                  </a:lnTo>
                  <a:lnTo>
                    <a:pt x="1190" y="1536"/>
                  </a:lnTo>
                  <a:lnTo>
                    <a:pt x="1165" y="1532"/>
                  </a:lnTo>
                  <a:lnTo>
                    <a:pt x="1138" y="1528"/>
                  </a:lnTo>
                  <a:lnTo>
                    <a:pt x="1107" y="1523"/>
                  </a:lnTo>
                  <a:lnTo>
                    <a:pt x="1072" y="1517"/>
                  </a:lnTo>
                  <a:lnTo>
                    <a:pt x="1035" y="1509"/>
                  </a:lnTo>
                  <a:lnTo>
                    <a:pt x="994" y="1501"/>
                  </a:lnTo>
                  <a:lnTo>
                    <a:pt x="949" y="1490"/>
                  </a:lnTo>
                  <a:lnTo>
                    <a:pt x="908" y="1480"/>
                  </a:lnTo>
                  <a:lnTo>
                    <a:pt x="868" y="1470"/>
                  </a:lnTo>
                  <a:lnTo>
                    <a:pt x="833" y="1460"/>
                  </a:lnTo>
                  <a:lnTo>
                    <a:pt x="798" y="1449"/>
                  </a:lnTo>
                  <a:lnTo>
                    <a:pt x="768" y="1439"/>
                  </a:lnTo>
                  <a:lnTo>
                    <a:pt x="739" y="1429"/>
                  </a:lnTo>
                  <a:lnTo>
                    <a:pt x="712" y="1416"/>
                  </a:lnTo>
                  <a:lnTo>
                    <a:pt x="687" y="1406"/>
                  </a:lnTo>
                  <a:lnTo>
                    <a:pt x="665" y="1398"/>
                  </a:lnTo>
                  <a:lnTo>
                    <a:pt x="644" y="1388"/>
                  </a:lnTo>
                  <a:lnTo>
                    <a:pt x="628" y="1379"/>
                  </a:lnTo>
                  <a:lnTo>
                    <a:pt x="611" y="1371"/>
                  </a:lnTo>
                  <a:lnTo>
                    <a:pt x="599" y="1363"/>
                  </a:lnTo>
                  <a:lnTo>
                    <a:pt x="588" y="1357"/>
                  </a:lnTo>
                  <a:lnTo>
                    <a:pt x="578" y="1350"/>
                  </a:lnTo>
                  <a:lnTo>
                    <a:pt x="572" y="1346"/>
                  </a:lnTo>
                  <a:lnTo>
                    <a:pt x="566" y="1322"/>
                  </a:lnTo>
                  <a:lnTo>
                    <a:pt x="555" y="1293"/>
                  </a:lnTo>
                  <a:lnTo>
                    <a:pt x="545" y="1262"/>
                  </a:lnTo>
                  <a:lnTo>
                    <a:pt x="531" y="1229"/>
                  </a:lnTo>
                  <a:lnTo>
                    <a:pt x="514" y="1200"/>
                  </a:lnTo>
                  <a:lnTo>
                    <a:pt x="494" y="1173"/>
                  </a:lnTo>
                  <a:lnTo>
                    <a:pt x="471" y="1151"/>
                  </a:lnTo>
                  <a:lnTo>
                    <a:pt x="446" y="1138"/>
                  </a:lnTo>
                  <a:lnTo>
                    <a:pt x="430" y="1134"/>
                  </a:lnTo>
                  <a:lnTo>
                    <a:pt x="413" y="1132"/>
                  </a:lnTo>
                  <a:lnTo>
                    <a:pt x="395" y="1134"/>
                  </a:lnTo>
                  <a:lnTo>
                    <a:pt x="378" y="1136"/>
                  </a:lnTo>
                  <a:lnTo>
                    <a:pt x="362" y="1140"/>
                  </a:lnTo>
                  <a:lnTo>
                    <a:pt x="348" y="1147"/>
                  </a:lnTo>
                  <a:lnTo>
                    <a:pt x="331" y="1155"/>
                  </a:lnTo>
                  <a:lnTo>
                    <a:pt x="317" y="1161"/>
                  </a:lnTo>
                  <a:lnTo>
                    <a:pt x="308" y="1165"/>
                  </a:lnTo>
                  <a:lnTo>
                    <a:pt x="298" y="1169"/>
                  </a:lnTo>
                  <a:lnTo>
                    <a:pt x="290" y="1173"/>
                  </a:lnTo>
                  <a:lnTo>
                    <a:pt x="282" y="1175"/>
                  </a:lnTo>
                  <a:lnTo>
                    <a:pt x="273" y="1180"/>
                  </a:lnTo>
                  <a:lnTo>
                    <a:pt x="265" y="1180"/>
                  </a:lnTo>
                  <a:lnTo>
                    <a:pt x="259" y="1180"/>
                  </a:lnTo>
                  <a:lnTo>
                    <a:pt x="253" y="1180"/>
                  </a:lnTo>
                  <a:lnTo>
                    <a:pt x="234" y="1175"/>
                  </a:lnTo>
                  <a:lnTo>
                    <a:pt x="216" y="1173"/>
                  </a:lnTo>
                  <a:lnTo>
                    <a:pt x="197" y="1171"/>
                  </a:lnTo>
                  <a:lnTo>
                    <a:pt x="179" y="1169"/>
                  </a:lnTo>
                  <a:lnTo>
                    <a:pt x="162" y="1171"/>
                  </a:lnTo>
                  <a:lnTo>
                    <a:pt x="146" y="1175"/>
                  </a:lnTo>
                  <a:lnTo>
                    <a:pt x="131" y="1184"/>
                  </a:lnTo>
                  <a:lnTo>
                    <a:pt x="119" y="1194"/>
                  </a:lnTo>
                  <a:lnTo>
                    <a:pt x="111" y="1213"/>
                  </a:lnTo>
                  <a:lnTo>
                    <a:pt x="107" y="1231"/>
                  </a:lnTo>
                  <a:lnTo>
                    <a:pt x="111" y="1254"/>
                  </a:lnTo>
                  <a:lnTo>
                    <a:pt x="119" y="1278"/>
                  </a:lnTo>
                  <a:lnTo>
                    <a:pt x="129" y="1295"/>
                  </a:lnTo>
                  <a:lnTo>
                    <a:pt x="142" y="1309"/>
                  </a:lnTo>
                  <a:lnTo>
                    <a:pt x="156" y="1324"/>
                  </a:lnTo>
                  <a:lnTo>
                    <a:pt x="172" y="1332"/>
                  </a:lnTo>
                  <a:lnTo>
                    <a:pt x="189" y="1342"/>
                  </a:lnTo>
                  <a:lnTo>
                    <a:pt x="205" y="1348"/>
                  </a:lnTo>
                  <a:lnTo>
                    <a:pt x="222" y="1353"/>
                  </a:lnTo>
                  <a:lnTo>
                    <a:pt x="238" y="1357"/>
                  </a:lnTo>
                  <a:lnTo>
                    <a:pt x="230" y="1365"/>
                  </a:lnTo>
                  <a:lnTo>
                    <a:pt x="220" y="1373"/>
                  </a:lnTo>
                  <a:lnTo>
                    <a:pt x="212" y="1379"/>
                  </a:lnTo>
                  <a:lnTo>
                    <a:pt x="201" y="1388"/>
                  </a:lnTo>
                  <a:lnTo>
                    <a:pt x="191" y="1394"/>
                  </a:lnTo>
                  <a:lnTo>
                    <a:pt x="181" y="1400"/>
                  </a:lnTo>
                  <a:lnTo>
                    <a:pt x="170" y="1406"/>
                  </a:lnTo>
                  <a:lnTo>
                    <a:pt x="160" y="1410"/>
                  </a:lnTo>
                  <a:lnTo>
                    <a:pt x="152" y="1412"/>
                  </a:lnTo>
                  <a:lnTo>
                    <a:pt x="144" y="1416"/>
                  </a:lnTo>
                  <a:lnTo>
                    <a:pt x="135" y="1418"/>
                  </a:lnTo>
                  <a:lnTo>
                    <a:pt x="127" y="1420"/>
                  </a:lnTo>
                  <a:lnTo>
                    <a:pt x="119" y="1423"/>
                  </a:lnTo>
                  <a:lnTo>
                    <a:pt x="111" y="1423"/>
                  </a:lnTo>
                  <a:lnTo>
                    <a:pt x="102" y="1425"/>
                  </a:lnTo>
                  <a:lnTo>
                    <a:pt x="94" y="1427"/>
                  </a:lnTo>
                  <a:lnTo>
                    <a:pt x="80" y="1429"/>
                  </a:lnTo>
                  <a:lnTo>
                    <a:pt x="63" y="1433"/>
                  </a:lnTo>
                  <a:lnTo>
                    <a:pt x="51" y="1437"/>
                  </a:lnTo>
                  <a:lnTo>
                    <a:pt x="37" y="1441"/>
                  </a:lnTo>
                  <a:lnTo>
                    <a:pt x="26" y="1447"/>
                  </a:lnTo>
                  <a:lnTo>
                    <a:pt x="16" y="1455"/>
                  </a:lnTo>
                  <a:lnTo>
                    <a:pt x="8" y="1464"/>
                  </a:lnTo>
                  <a:lnTo>
                    <a:pt x="2" y="1476"/>
                  </a:lnTo>
                  <a:lnTo>
                    <a:pt x="0" y="1499"/>
                  </a:lnTo>
                  <a:lnTo>
                    <a:pt x="6" y="1519"/>
                  </a:lnTo>
                  <a:lnTo>
                    <a:pt x="16" y="1534"/>
                  </a:lnTo>
                  <a:lnTo>
                    <a:pt x="24" y="1544"/>
                  </a:lnTo>
                  <a:lnTo>
                    <a:pt x="39" y="1558"/>
                  </a:lnTo>
                  <a:lnTo>
                    <a:pt x="55" y="1571"/>
                  </a:lnTo>
                  <a:lnTo>
                    <a:pt x="74" y="1583"/>
                  </a:lnTo>
                  <a:lnTo>
                    <a:pt x="92" y="1593"/>
                  </a:lnTo>
                  <a:lnTo>
                    <a:pt x="113" y="1600"/>
                  </a:lnTo>
                  <a:lnTo>
                    <a:pt x="133" y="1606"/>
                  </a:lnTo>
                  <a:lnTo>
                    <a:pt x="154" y="1610"/>
                  </a:lnTo>
                  <a:lnTo>
                    <a:pt x="177" y="1612"/>
                  </a:lnTo>
                  <a:lnTo>
                    <a:pt x="193" y="1612"/>
                  </a:lnTo>
                  <a:lnTo>
                    <a:pt x="212" y="1610"/>
                  </a:lnTo>
                  <a:lnTo>
                    <a:pt x="226" y="1606"/>
                  </a:lnTo>
                  <a:lnTo>
                    <a:pt x="242" y="1602"/>
                  </a:lnTo>
                  <a:lnTo>
                    <a:pt x="255" y="1598"/>
                  </a:lnTo>
                  <a:lnTo>
                    <a:pt x="269" y="1591"/>
                  </a:lnTo>
                  <a:lnTo>
                    <a:pt x="280" y="1583"/>
                  </a:lnTo>
                  <a:lnTo>
                    <a:pt x="290" y="1575"/>
                  </a:lnTo>
                  <a:lnTo>
                    <a:pt x="304" y="1560"/>
                  </a:lnTo>
                  <a:lnTo>
                    <a:pt x="321" y="1544"/>
                  </a:lnTo>
                  <a:lnTo>
                    <a:pt x="341" y="1523"/>
                  </a:lnTo>
                  <a:lnTo>
                    <a:pt x="362" y="1501"/>
                  </a:lnTo>
                  <a:lnTo>
                    <a:pt x="385" y="1478"/>
                  </a:lnTo>
                  <a:lnTo>
                    <a:pt x="405" y="1455"/>
                  </a:lnTo>
                  <a:lnTo>
                    <a:pt x="426" y="1433"/>
                  </a:lnTo>
                  <a:lnTo>
                    <a:pt x="444" y="1414"/>
                  </a:lnTo>
                  <a:lnTo>
                    <a:pt x="471" y="1464"/>
                  </a:lnTo>
                  <a:lnTo>
                    <a:pt x="469" y="1472"/>
                  </a:lnTo>
                  <a:lnTo>
                    <a:pt x="488" y="1486"/>
                  </a:lnTo>
                  <a:lnTo>
                    <a:pt x="492" y="1490"/>
                  </a:lnTo>
                  <a:lnTo>
                    <a:pt x="502" y="1497"/>
                  </a:lnTo>
                  <a:lnTo>
                    <a:pt x="514" y="1509"/>
                  </a:lnTo>
                  <a:lnTo>
                    <a:pt x="531" y="1521"/>
                  </a:lnTo>
                  <a:lnTo>
                    <a:pt x="551" y="1538"/>
                  </a:lnTo>
                  <a:lnTo>
                    <a:pt x="576" y="1556"/>
                  </a:lnTo>
                  <a:lnTo>
                    <a:pt x="601" y="1577"/>
                  </a:lnTo>
                  <a:lnTo>
                    <a:pt x="630" y="1595"/>
                  </a:lnTo>
                  <a:lnTo>
                    <a:pt x="658" y="1618"/>
                  </a:lnTo>
                  <a:lnTo>
                    <a:pt x="689" y="1639"/>
                  </a:lnTo>
                  <a:lnTo>
                    <a:pt x="720" y="1659"/>
                  </a:lnTo>
                  <a:lnTo>
                    <a:pt x="753" y="1678"/>
                  </a:lnTo>
                  <a:lnTo>
                    <a:pt x="784" y="1696"/>
                  </a:lnTo>
                  <a:lnTo>
                    <a:pt x="815" y="1713"/>
                  </a:lnTo>
                  <a:lnTo>
                    <a:pt x="846" y="1727"/>
                  </a:lnTo>
                  <a:lnTo>
                    <a:pt x="875" y="1738"/>
                  </a:lnTo>
                  <a:lnTo>
                    <a:pt x="910" y="1748"/>
                  </a:lnTo>
                  <a:lnTo>
                    <a:pt x="941" y="1756"/>
                  </a:lnTo>
                  <a:lnTo>
                    <a:pt x="969" y="1764"/>
                  </a:lnTo>
                  <a:lnTo>
                    <a:pt x="994" y="1770"/>
                  </a:lnTo>
                  <a:lnTo>
                    <a:pt x="1017" y="1777"/>
                  </a:lnTo>
                  <a:lnTo>
                    <a:pt x="1037" y="1781"/>
                  </a:lnTo>
                  <a:lnTo>
                    <a:pt x="1054" y="1785"/>
                  </a:lnTo>
                  <a:lnTo>
                    <a:pt x="1068" y="1787"/>
                  </a:lnTo>
                  <a:lnTo>
                    <a:pt x="1078" y="1950"/>
                  </a:lnTo>
                  <a:lnTo>
                    <a:pt x="1093" y="2197"/>
                  </a:lnTo>
                  <a:lnTo>
                    <a:pt x="1107" y="2456"/>
                  </a:lnTo>
                  <a:lnTo>
                    <a:pt x="1116" y="2656"/>
                  </a:lnTo>
                  <a:lnTo>
                    <a:pt x="1083" y="3278"/>
                  </a:lnTo>
                  <a:lnTo>
                    <a:pt x="1371" y="3269"/>
                  </a:lnTo>
                  <a:lnTo>
                    <a:pt x="1361" y="3395"/>
                  </a:lnTo>
                  <a:lnTo>
                    <a:pt x="1340" y="3391"/>
                  </a:lnTo>
                  <a:lnTo>
                    <a:pt x="1338" y="3584"/>
                  </a:lnTo>
                  <a:lnTo>
                    <a:pt x="1338" y="3584"/>
                  </a:lnTo>
                  <a:lnTo>
                    <a:pt x="1336" y="3586"/>
                  </a:lnTo>
                  <a:lnTo>
                    <a:pt x="1332" y="3591"/>
                  </a:lnTo>
                  <a:lnTo>
                    <a:pt x="1324" y="3595"/>
                  </a:lnTo>
                  <a:lnTo>
                    <a:pt x="1315" y="3609"/>
                  </a:lnTo>
                  <a:lnTo>
                    <a:pt x="1315" y="3632"/>
                  </a:lnTo>
                  <a:lnTo>
                    <a:pt x="1317" y="3652"/>
                  </a:lnTo>
                  <a:lnTo>
                    <a:pt x="1319" y="3661"/>
                  </a:lnTo>
                  <a:lnTo>
                    <a:pt x="1363" y="3669"/>
                  </a:lnTo>
                  <a:lnTo>
                    <a:pt x="1365" y="3630"/>
                  </a:lnTo>
                  <a:lnTo>
                    <a:pt x="1367" y="3632"/>
                  </a:lnTo>
                  <a:lnTo>
                    <a:pt x="1375" y="3638"/>
                  </a:lnTo>
                  <a:lnTo>
                    <a:pt x="1387" y="3644"/>
                  </a:lnTo>
                  <a:lnTo>
                    <a:pt x="1404" y="3652"/>
                  </a:lnTo>
                  <a:lnTo>
                    <a:pt x="1420" y="3663"/>
                  </a:lnTo>
                  <a:lnTo>
                    <a:pt x="1441" y="3669"/>
                  </a:lnTo>
                  <a:lnTo>
                    <a:pt x="1459" y="3675"/>
                  </a:lnTo>
                  <a:lnTo>
                    <a:pt x="1478" y="3677"/>
                  </a:lnTo>
                  <a:lnTo>
                    <a:pt x="1496" y="3675"/>
                  </a:lnTo>
                  <a:lnTo>
                    <a:pt x="1515" y="3673"/>
                  </a:lnTo>
                  <a:lnTo>
                    <a:pt x="1531" y="3667"/>
                  </a:lnTo>
                  <a:lnTo>
                    <a:pt x="1546" y="3658"/>
                  </a:lnTo>
                  <a:lnTo>
                    <a:pt x="1558" y="3648"/>
                  </a:lnTo>
                  <a:lnTo>
                    <a:pt x="1566" y="3636"/>
                  </a:lnTo>
                  <a:lnTo>
                    <a:pt x="1571" y="3621"/>
                  </a:lnTo>
                  <a:lnTo>
                    <a:pt x="1569" y="3607"/>
                  </a:lnTo>
                  <a:lnTo>
                    <a:pt x="1562" y="3595"/>
                  </a:lnTo>
                  <a:lnTo>
                    <a:pt x="1554" y="3588"/>
                  </a:lnTo>
                  <a:lnTo>
                    <a:pt x="1544" y="3586"/>
                  </a:lnTo>
                  <a:lnTo>
                    <a:pt x="1529" y="3591"/>
                  </a:lnTo>
                  <a:lnTo>
                    <a:pt x="1515" y="3595"/>
                  </a:lnTo>
                  <a:lnTo>
                    <a:pt x="1496" y="3603"/>
                  </a:lnTo>
                  <a:lnTo>
                    <a:pt x="1478" y="3609"/>
                  </a:lnTo>
                  <a:lnTo>
                    <a:pt x="1457" y="3613"/>
                  </a:lnTo>
                  <a:lnTo>
                    <a:pt x="1426" y="3613"/>
                  </a:lnTo>
                  <a:lnTo>
                    <a:pt x="1410" y="3605"/>
                  </a:lnTo>
                  <a:lnTo>
                    <a:pt x="1404" y="3597"/>
                  </a:lnTo>
                  <a:lnTo>
                    <a:pt x="1404" y="3593"/>
                  </a:lnTo>
                  <a:lnTo>
                    <a:pt x="1476" y="3407"/>
                  </a:lnTo>
                  <a:lnTo>
                    <a:pt x="1455" y="3405"/>
                  </a:lnTo>
                  <a:lnTo>
                    <a:pt x="1464" y="3374"/>
                  </a:lnTo>
                  <a:lnTo>
                    <a:pt x="1476" y="3341"/>
                  </a:lnTo>
                  <a:lnTo>
                    <a:pt x="1486" y="3304"/>
                  </a:lnTo>
                  <a:lnTo>
                    <a:pt x="1501" y="3267"/>
                  </a:lnTo>
                  <a:lnTo>
                    <a:pt x="1774" y="3261"/>
                  </a:lnTo>
                  <a:lnTo>
                    <a:pt x="1772" y="3278"/>
                  </a:lnTo>
                  <a:lnTo>
                    <a:pt x="1772" y="3294"/>
                  </a:lnTo>
                  <a:lnTo>
                    <a:pt x="1770" y="3311"/>
                  </a:lnTo>
                  <a:lnTo>
                    <a:pt x="1770" y="3327"/>
                  </a:lnTo>
                  <a:lnTo>
                    <a:pt x="1750" y="3325"/>
                  </a:lnTo>
                  <a:lnTo>
                    <a:pt x="1746" y="3516"/>
                  </a:lnTo>
                  <a:lnTo>
                    <a:pt x="1746" y="3516"/>
                  </a:lnTo>
                  <a:lnTo>
                    <a:pt x="1744" y="3518"/>
                  </a:lnTo>
                  <a:lnTo>
                    <a:pt x="1739" y="3523"/>
                  </a:lnTo>
                  <a:lnTo>
                    <a:pt x="1731" y="3527"/>
                  </a:lnTo>
                  <a:lnTo>
                    <a:pt x="1725" y="3541"/>
                  </a:lnTo>
                  <a:lnTo>
                    <a:pt x="1723" y="3564"/>
                  </a:lnTo>
                  <a:lnTo>
                    <a:pt x="1725" y="3584"/>
                  </a:lnTo>
                  <a:lnTo>
                    <a:pt x="1727" y="3593"/>
                  </a:lnTo>
                  <a:lnTo>
                    <a:pt x="1770" y="3601"/>
                  </a:lnTo>
                  <a:lnTo>
                    <a:pt x="1772" y="3562"/>
                  </a:lnTo>
                  <a:lnTo>
                    <a:pt x="1774" y="3564"/>
                  </a:lnTo>
                  <a:lnTo>
                    <a:pt x="1783" y="3570"/>
                  </a:lnTo>
                  <a:lnTo>
                    <a:pt x="1795" y="3576"/>
                  </a:lnTo>
                  <a:lnTo>
                    <a:pt x="1811" y="3584"/>
                  </a:lnTo>
                  <a:lnTo>
                    <a:pt x="1830" y="3595"/>
                  </a:lnTo>
                  <a:lnTo>
                    <a:pt x="1849" y="3601"/>
                  </a:lnTo>
                  <a:lnTo>
                    <a:pt x="1869" y="3607"/>
                  </a:lnTo>
                  <a:lnTo>
                    <a:pt x="1888" y="3609"/>
                  </a:lnTo>
                  <a:lnTo>
                    <a:pt x="1904" y="3607"/>
                  </a:lnTo>
                  <a:lnTo>
                    <a:pt x="1923" y="3605"/>
                  </a:lnTo>
                  <a:lnTo>
                    <a:pt x="1939" y="3599"/>
                  </a:lnTo>
                  <a:lnTo>
                    <a:pt x="1954" y="3591"/>
                  </a:lnTo>
                  <a:lnTo>
                    <a:pt x="1964" y="3580"/>
                  </a:lnTo>
                  <a:lnTo>
                    <a:pt x="1972" y="3570"/>
                  </a:lnTo>
                  <a:lnTo>
                    <a:pt x="1976" y="3556"/>
                  </a:lnTo>
                  <a:lnTo>
                    <a:pt x="1974" y="3539"/>
                  </a:lnTo>
                  <a:lnTo>
                    <a:pt x="1968" y="3527"/>
                  </a:lnTo>
                  <a:lnTo>
                    <a:pt x="1960" y="3521"/>
                  </a:lnTo>
                  <a:lnTo>
                    <a:pt x="1949" y="3521"/>
                  </a:lnTo>
                  <a:lnTo>
                    <a:pt x="1937" y="3523"/>
                  </a:lnTo>
                  <a:lnTo>
                    <a:pt x="1923" y="3529"/>
                  </a:lnTo>
                  <a:lnTo>
                    <a:pt x="1904" y="3535"/>
                  </a:lnTo>
                  <a:lnTo>
                    <a:pt x="1886" y="3541"/>
                  </a:lnTo>
                  <a:lnTo>
                    <a:pt x="1867" y="3545"/>
                  </a:lnTo>
                  <a:lnTo>
                    <a:pt x="1834" y="3545"/>
                  </a:lnTo>
                  <a:lnTo>
                    <a:pt x="1818" y="3537"/>
                  </a:lnTo>
                  <a:lnTo>
                    <a:pt x="1811" y="3529"/>
                  </a:lnTo>
                  <a:lnTo>
                    <a:pt x="1811" y="3525"/>
                  </a:lnTo>
                  <a:lnTo>
                    <a:pt x="1884" y="3339"/>
                  </a:lnTo>
                  <a:lnTo>
                    <a:pt x="1849" y="3335"/>
                  </a:lnTo>
                  <a:lnTo>
                    <a:pt x="1875" y="3257"/>
                  </a:lnTo>
                  <a:lnTo>
                    <a:pt x="2372" y="3245"/>
                  </a:lnTo>
                  <a:lnTo>
                    <a:pt x="2374" y="3216"/>
                  </a:lnTo>
                  <a:lnTo>
                    <a:pt x="2378" y="3185"/>
                  </a:lnTo>
                  <a:lnTo>
                    <a:pt x="2386" y="3101"/>
                  </a:lnTo>
                  <a:lnTo>
                    <a:pt x="2398" y="2979"/>
                  </a:lnTo>
                  <a:lnTo>
                    <a:pt x="2411" y="2827"/>
                  </a:lnTo>
                  <a:lnTo>
                    <a:pt x="2423" y="2660"/>
                  </a:lnTo>
                  <a:lnTo>
                    <a:pt x="2435" y="2487"/>
                  </a:lnTo>
                  <a:lnTo>
                    <a:pt x="2444" y="2322"/>
                  </a:lnTo>
                  <a:lnTo>
                    <a:pt x="2446" y="2174"/>
                  </a:lnTo>
                  <a:lnTo>
                    <a:pt x="2444" y="2092"/>
                  </a:lnTo>
                  <a:lnTo>
                    <a:pt x="2440" y="2011"/>
                  </a:lnTo>
                  <a:lnTo>
                    <a:pt x="2433" y="1939"/>
                  </a:lnTo>
                  <a:lnTo>
                    <a:pt x="2425" y="1869"/>
                  </a:lnTo>
                  <a:lnTo>
                    <a:pt x="2446" y="1861"/>
                  </a:lnTo>
                  <a:lnTo>
                    <a:pt x="2468" y="1853"/>
                  </a:lnTo>
                  <a:lnTo>
                    <a:pt x="2495" y="1840"/>
                  </a:lnTo>
                  <a:lnTo>
                    <a:pt x="2524" y="1826"/>
                  </a:lnTo>
                  <a:lnTo>
                    <a:pt x="2557" y="1810"/>
                  </a:lnTo>
                  <a:lnTo>
                    <a:pt x="2592" y="1791"/>
                  </a:lnTo>
                  <a:lnTo>
                    <a:pt x="2629" y="1770"/>
                  </a:lnTo>
                  <a:lnTo>
                    <a:pt x="2670" y="1750"/>
                  </a:lnTo>
                  <a:lnTo>
                    <a:pt x="2711" y="1725"/>
                  </a:lnTo>
                  <a:lnTo>
                    <a:pt x="2750" y="1703"/>
                  </a:lnTo>
                  <a:lnTo>
                    <a:pt x="2787" y="1678"/>
                  </a:lnTo>
                  <a:lnTo>
                    <a:pt x="2820" y="1655"/>
                  </a:lnTo>
                  <a:lnTo>
                    <a:pt x="2853" y="1633"/>
                  </a:lnTo>
                  <a:lnTo>
                    <a:pt x="2882" y="1610"/>
                  </a:lnTo>
                  <a:lnTo>
                    <a:pt x="2909" y="1589"/>
                  </a:lnTo>
                  <a:lnTo>
                    <a:pt x="2934" y="1569"/>
                  </a:lnTo>
                  <a:lnTo>
                    <a:pt x="2954" y="1550"/>
                  </a:lnTo>
                  <a:lnTo>
                    <a:pt x="2973" y="1532"/>
                  </a:lnTo>
                  <a:lnTo>
                    <a:pt x="2989" y="1517"/>
                  </a:lnTo>
                  <a:lnTo>
                    <a:pt x="3004" y="1503"/>
                  </a:lnTo>
                  <a:lnTo>
                    <a:pt x="3014" y="1493"/>
                  </a:lnTo>
                  <a:lnTo>
                    <a:pt x="3022" y="1484"/>
                  </a:lnTo>
                  <a:lnTo>
                    <a:pt x="3028" y="1478"/>
                  </a:lnTo>
                  <a:lnTo>
                    <a:pt x="3030" y="1476"/>
                  </a:lnTo>
                  <a:lnTo>
                    <a:pt x="3049" y="1455"/>
                  </a:lnTo>
                  <a:lnTo>
                    <a:pt x="3047" y="1455"/>
                  </a:lnTo>
                  <a:lnTo>
                    <a:pt x="3051" y="1451"/>
                  </a:lnTo>
                  <a:lnTo>
                    <a:pt x="3051" y="1472"/>
                  </a:lnTo>
                  <a:lnTo>
                    <a:pt x="3053" y="1486"/>
                  </a:lnTo>
                  <a:lnTo>
                    <a:pt x="3057" y="1497"/>
                  </a:lnTo>
                  <a:lnTo>
                    <a:pt x="3065" y="1509"/>
                  </a:lnTo>
                  <a:lnTo>
                    <a:pt x="3074" y="1517"/>
                  </a:lnTo>
                  <a:lnTo>
                    <a:pt x="3074" y="1756"/>
                  </a:lnTo>
                  <a:lnTo>
                    <a:pt x="2897" y="1643"/>
                  </a:lnTo>
                  <a:lnTo>
                    <a:pt x="2954" y="1793"/>
                  </a:lnTo>
                  <a:lnTo>
                    <a:pt x="2995" y="2065"/>
                  </a:lnTo>
                  <a:lnTo>
                    <a:pt x="2991" y="2160"/>
                  </a:lnTo>
                  <a:lnTo>
                    <a:pt x="2983" y="2347"/>
                  </a:lnTo>
                  <a:lnTo>
                    <a:pt x="2977" y="2575"/>
                  </a:lnTo>
                  <a:lnTo>
                    <a:pt x="2981" y="2794"/>
                  </a:lnTo>
                  <a:lnTo>
                    <a:pt x="2987" y="2888"/>
                  </a:lnTo>
                  <a:lnTo>
                    <a:pt x="2998" y="2971"/>
                  </a:lnTo>
                  <a:lnTo>
                    <a:pt x="3008" y="3037"/>
                  </a:lnTo>
                  <a:lnTo>
                    <a:pt x="3020" y="3090"/>
                  </a:lnTo>
                  <a:lnTo>
                    <a:pt x="3030" y="3131"/>
                  </a:lnTo>
                  <a:lnTo>
                    <a:pt x="3039" y="3160"/>
                  </a:lnTo>
                  <a:lnTo>
                    <a:pt x="3047" y="3179"/>
                  </a:lnTo>
                  <a:lnTo>
                    <a:pt x="3049" y="3185"/>
                  </a:lnTo>
                  <a:lnTo>
                    <a:pt x="3059" y="3210"/>
                  </a:lnTo>
                  <a:lnTo>
                    <a:pt x="3059" y="3407"/>
                  </a:lnTo>
                  <a:lnTo>
                    <a:pt x="3129" y="3407"/>
                  </a:lnTo>
                  <a:lnTo>
                    <a:pt x="3129" y="3136"/>
                  </a:lnTo>
                  <a:lnTo>
                    <a:pt x="3146" y="3082"/>
                  </a:lnTo>
                  <a:lnTo>
                    <a:pt x="3166" y="3014"/>
                  </a:lnTo>
                  <a:lnTo>
                    <a:pt x="3187" y="2934"/>
                  </a:lnTo>
                  <a:lnTo>
                    <a:pt x="3208" y="2843"/>
                  </a:lnTo>
                  <a:lnTo>
                    <a:pt x="3226" y="2746"/>
                  </a:lnTo>
                  <a:lnTo>
                    <a:pt x="3238" y="2645"/>
                  </a:lnTo>
                  <a:lnTo>
                    <a:pt x="3245" y="2545"/>
                  </a:lnTo>
                  <a:lnTo>
                    <a:pt x="3243" y="2446"/>
                  </a:lnTo>
                  <a:lnTo>
                    <a:pt x="3236" y="2359"/>
                  </a:lnTo>
                  <a:lnTo>
                    <a:pt x="3228" y="2285"/>
                  </a:lnTo>
                  <a:lnTo>
                    <a:pt x="3218" y="2223"/>
                  </a:lnTo>
                  <a:lnTo>
                    <a:pt x="3210" y="2172"/>
                  </a:lnTo>
                  <a:lnTo>
                    <a:pt x="3199" y="2131"/>
                  </a:lnTo>
                  <a:lnTo>
                    <a:pt x="3189" y="2100"/>
                  </a:lnTo>
                  <a:lnTo>
                    <a:pt x="3181" y="2075"/>
                  </a:lnTo>
                  <a:lnTo>
                    <a:pt x="3175" y="2059"/>
                  </a:lnTo>
                  <a:lnTo>
                    <a:pt x="3286" y="1659"/>
                  </a:lnTo>
                  <a:lnTo>
                    <a:pt x="3144" y="1779"/>
                  </a:lnTo>
                  <a:lnTo>
                    <a:pt x="3144" y="1521"/>
                  </a:lnTo>
                  <a:lnTo>
                    <a:pt x="3158" y="1540"/>
                  </a:lnTo>
                  <a:lnTo>
                    <a:pt x="3175" y="1556"/>
                  </a:lnTo>
                  <a:lnTo>
                    <a:pt x="3187" y="1571"/>
                  </a:lnTo>
                  <a:lnTo>
                    <a:pt x="3199" y="1583"/>
                  </a:lnTo>
                  <a:lnTo>
                    <a:pt x="3210" y="1593"/>
                  </a:lnTo>
                  <a:lnTo>
                    <a:pt x="3220" y="1600"/>
                  </a:lnTo>
                  <a:lnTo>
                    <a:pt x="3234" y="1608"/>
                  </a:lnTo>
                  <a:lnTo>
                    <a:pt x="3247" y="1612"/>
                  </a:lnTo>
                  <a:lnTo>
                    <a:pt x="3263" y="1616"/>
                  </a:lnTo>
                  <a:lnTo>
                    <a:pt x="3278" y="1618"/>
                  </a:lnTo>
                  <a:lnTo>
                    <a:pt x="3296" y="1620"/>
                  </a:lnTo>
                  <a:lnTo>
                    <a:pt x="3313" y="1620"/>
                  </a:lnTo>
                  <a:lnTo>
                    <a:pt x="3335" y="1618"/>
                  </a:lnTo>
                  <a:lnTo>
                    <a:pt x="3356" y="1616"/>
                  </a:lnTo>
                  <a:lnTo>
                    <a:pt x="3376" y="1610"/>
                  </a:lnTo>
                  <a:lnTo>
                    <a:pt x="3397" y="1602"/>
                  </a:lnTo>
                  <a:lnTo>
                    <a:pt x="3416" y="1591"/>
                  </a:lnTo>
                  <a:lnTo>
                    <a:pt x="3434" y="1581"/>
                  </a:lnTo>
                  <a:lnTo>
                    <a:pt x="3451" y="1569"/>
                  </a:lnTo>
                  <a:lnTo>
                    <a:pt x="3465" y="1554"/>
                  </a:lnTo>
                  <a:lnTo>
                    <a:pt x="3473" y="1544"/>
                  </a:lnTo>
                  <a:lnTo>
                    <a:pt x="3483" y="1528"/>
                  </a:lnTo>
                  <a:lnTo>
                    <a:pt x="3490" y="1507"/>
                  </a:lnTo>
                  <a:lnTo>
                    <a:pt x="3486" y="1484"/>
                  </a:lnTo>
                  <a:lnTo>
                    <a:pt x="3479" y="1474"/>
                  </a:lnTo>
                  <a:lnTo>
                    <a:pt x="3473" y="1464"/>
                  </a:lnTo>
                  <a:lnTo>
                    <a:pt x="3463" y="1458"/>
                  </a:lnTo>
                  <a:lnTo>
                    <a:pt x="3453" y="1451"/>
                  </a:lnTo>
                  <a:lnTo>
                    <a:pt x="3438" y="1447"/>
                  </a:lnTo>
                  <a:lnTo>
                    <a:pt x="3426" y="1443"/>
                  </a:lnTo>
                  <a:lnTo>
                    <a:pt x="3409" y="1439"/>
                  </a:lnTo>
                  <a:lnTo>
                    <a:pt x="3395" y="1437"/>
                  </a:lnTo>
                  <a:lnTo>
                    <a:pt x="3387" y="1435"/>
                  </a:lnTo>
                  <a:lnTo>
                    <a:pt x="3378" y="1433"/>
                  </a:lnTo>
                  <a:lnTo>
                    <a:pt x="3370" y="1433"/>
                  </a:lnTo>
                  <a:lnTo>
                    <a:pt x="3362" y="1431"/>
                  </a:lnTo>
                  <a:lnTo>
                    <a:pt x="3354" y="1429"/>
                  </a:lnTo>
                  <a:lnTo>
                    <a:pt x="3345" y="1427"/>
                  </a:lnTo>
                  <a:lnTo>
                    <a:pt x="3337" y="1423"/>
                  </a:lnTo>
                  <a:lnTo>
                    <a:pt x="3329" y="1420"/>
                  </a:lnTo>
                  <a:lnTo>
                    <a:pt x="3319" y="1416"/>
                  </a:lnTo>
                  <a:lnTo>
                    <a:pt x="3308" y="1410"/>
                  </a:lnTo>
                  <a:lnTo>
                    <a:pt x="3298" y="1404"/>
                  </a:lnTo>
                  <a:lnTo>
                    <a:pt x="3288" y="1398"/>
                  </a:lnTo>
                  <a:lnTo>
                    <a:pt x="3278" y="1390"/>
                  </a:lnTo>
                  <a:lnTo>
                    <a:pt x="3269" y="1383"/>
                  </a:lnTo>
                  <a:lnTo>
                    <a:pt x="3259" y="1375"/>
                  </a:lnTo>
                  <a:lnTo>
                    <a:pt x="3251" y="1367"/>
                  </a:lnTo>
                  <a:lnTo>
                    <a:pt x="3267" y="1363"/>
                  </a:lnTo>
                  <a:lnTo>
                    <a:pt x="3284" y="1359"/>
                  </a:lnTo>
                  <a:lnTo>
                    <a:pt x="3300" y="1353"/>
                  </a:lnTo>
                  <a:lnTo>
                    <a:pt x="3317" y="1342"/>
                  </a:lnTo>
                  <a:lnTo>
                    <a:pt x="3333" y="1334"/>
                  </a:lnTo>
                  <a:lnTo>
                    <a:pt x="3348" y="1320"/>
                  </a:lnTo>
                  <a:lnTo>
                    <a:pt x="3360" y="1305"/>
                  </a:lnTo>
                  <a:lnTo>
                    <a:pt x="3370" y="1289"/>
                  </a:lnTo>
                  <a:lnTo>
                    <a:pt x="3380" y="1264"/>
                  </a:lnTo>
                  <a:lnTo>
                    <a:pt x="3383" y="1241"/>
                  </a:lnTo>
                  <a:lnTo>
                    <a:pt x="3380" y="1221"/>
                  </a:lnTo>
                  <a:lnTo>
                    <a:pt x="3370" y="1204"/>
                  </a:lnTo>
                  <a:lnTo>
                    <a:pt x="3358" y="1194"/>
                  </a:lnTo>
                  <a:lnTo>
                    <a:pt x="3343" y="1186"/>
                  </a:lnTo>
                  <a:lnTo>
                    <a:pt x="3327" y="1182"/>
                  </a:lnTo>
                  <a:lnTo>
                    <a:pt x="3310" y="1180"/>
                  </a:lnTo>
                  <a:lnTo>
                    <a:pt x="3292" y="1182"/>
                  </a:lnTo>
                  <a:lnTo>
                    <a:pt x="3273" y="1184"/>
                  </a:lnTo>
                  <a:lnTo>
                    <a:pt x="3255" y="1186"/>
                  </a:lnTo>
                  <a:lnTo>
                    <a:pt x="3236" y="1190"/>
                  </a:lnTo>
                  <a:lnTo>
                    <a:pt x="3230" y="1190"/>
                  </a:lnTo>
                  <a:lnTo>
                    <a:pt x="3224" y="1190"/>
                  </a:lnTo>
                  <a:lnTo>
                    <a:pt x="3216" y="1190"/>
                  </a:lnTo>
                  <a:lnTo>
                    <a:pt x="3208" y="1186"/>
                  </a:lnTo>
                  <a:lnTo>
                    <a:pt x="3199" y="1184"/>
                  </a:lnTo>
                  <a:lnTo>
                    <a:pt x="3191" y="1180"/>
                  </a:lnTo>
                  <a:lnTo>
                    <a:pt x="3181" y="1175"/>
                  </a:lnTo>
                  <a:lnTo>
                    <a:pt x="3173" y="1171"/>
                  </a:lnTo>
                  <a:lnTo>
                    <a:pt x="3179" y="1159"/>
                  </a:lnTo>
                  <a:lnTo>
                    <a:pt x="3185" y="1147"/>
                  </a:lnTo>
                  <a:lnTo>
                    <a:pt x="3193" y="1134"/>
                  </a:lnTo>
                  <a:lnTo>
                    <a:pt x="3203" y="1124"/>
                  </a:lnTo>
                  <a:lnTo>
                    <a:pt x="3212" y="1116"/>
                  </a:lnTo>
                  <a:lnTo>
                    <a:pt x="3222" y="1108"/>
                  </a:lnTo>
                  <a:lnTo>
                    <a:pt x="3232" y="1101"/>
                  </a:lnTo>
                  <a:lnTo>
                    <a:pt x="3243" y="1095"/>
                  </a:lnTo>
                  <a:lnTo>
                    <a:pt x="3255" y="1093"/>
                  </a:lnTo>
                  <a:lnTo>
                    <a:pt x="3265" y="1089"/>
                  </a:lnTo>
                  <a:lnTo>
                    <a:pt x="3278" y="1087"/>
                  </a:lnTo>
                  <a:lnTo>
                    <a:pt x="3290" y="1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5149850" y="2854325"/>
              <a:ext cx="104775" cy="274638"/>
            </a:xfrm>
            <a:custGeom>
              <a:avLst/>
              <a:gdLst>
                <a:gd name="T0" fmla="*/ 66 w 66"/>
                <a:gd name="T1" fmla="*/ 0 h 173"/>
                <a:gd name="T2" fmla="*/ 66 w 66"/>
                <a:gd name="T3" fmla="*/ 121 h 173"/>
                <a:gd name="T4" fmla="*/ 23 w 66"/>
                <a:gd name="T5" fmla="*/ 173 h 173"/>
                <a:gd name="T6" fmla="*/ 0 w 66"/>
                <a:gd name="T7" fmla="*/ 142 h 173"/>
                <a:gd name="T8" fmla="*/ 6 w 66"/>
                <a:gd name="T9" fmla="*/ 119 h 173"/>
                <a:gd name="T10" fmla="*/ 15 w 66"/>
                <a:gd name="T11" fmla="*/ 99 h 173"/>
                <a:gd name="T12" fmla="*/ 23 w 66"/>
                <a:gd name="T13" fmla="*/ 78 h 173"/>
                <a:gd name="T14" fmla="*/ 31 w 66"/>
                <a:gd name="T15" fmla="*/ 57 h 173"/>
                <a:gd name="T16" fmla="*/ 39 w 66"/>
                <a:gd name="T17" fmla="*/ 39 h 173"/>
                <a:gd name="T18" fmla="*/ 48 w 66"/>
                <a:gd name="T19" fmla="*/ 22 h 173"/>
                <a:gd name="T20" fmla="*/ 58 w 66"/>
                <a:gd name="T21" fmla="*/ 10 h 173"/>
                <a:gd name="T22" fmla="*/ 66 w 66"/>
                <a:gd name="T2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73">
                  <a:moveTo>
                    <a:pt x="66" y="0"/>
                  </a:moveTo>
                  <a:lnTo>
                    <a:pt x="66" y="121"/>
                  </a:lnTo>
                  <a:lnTo>
                    <a:pt x="23" y="173"/>
                  </a:lnTo>
                  <a:lnTo>
                    <a:pt x="0" y="142"/>
                  </a:lnTo>
                  <a:lnTo>
                    <a:pt x="6" y="119"/>
                  </a:lnTo>
                  <a:lnTo>
                    <a:pt x="15" y="99"/>
                  </a:lnTo>
                  <a:lnTo>
                    <a:pt x="23" y="78"/>
                  </a:lnTo>
                  <a:lnTo>
                    <a:pt x="31" y="57"/>
                  </a:lnTo>
                  <a:lnTo>
                    <a:pt x="39" y="39"/>
                  </a:lnTo>
                  <a:lnTo>
                    <a:pt x="48" y="22"/>
                  </a:lnTo>
                  <a:lnTo>
                    <a:pt x="58" y="10"/>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2535238" y="3435350"/>
              <a:ext cx="1536700" cy="1716088"/>
            </a:xfrm>
            <a:custGeom>
              <a:avLst/>
              <a:gdLst>
                <a:gd name="T0" fmla="*/ 727 w 968"/>
                <a:gd name="T1" fmla="*/ 1073 h 1081"/>
                <a:gd name="T2" fmla="*/ 712 w 968"/>
                <a:gd name="T3" fmla="*/ 1075 h 1081"/>
                <a:gd name="T4" fmla="*/ 696 w 968"/>
                <a:gd name="T5" fmla="*/ 1075 h 1081"/>
                <a:gd name="T6" fmla="*/ 675 w 968"/>
                <a:gd name="T7" fmla="*/ 1077 h 1081"/>
                <a:gd name="T8" fmla="*/ 655 w 968"/>
                <a:gd name="T9" fmla="*/ 1079 h 1081"/>
                <a:gd name="T10" fmla="*/ 632 w 968"/>
                <a:gd name="T11" fmla="*/ 1079 h 1081"/>
                <a:gd name="T12" fmla="*/ 605 w 968"/>
                <a:gd name="T13" fmla="*/ 1081 h 1081"/>
                <a:gd name="T14" fmla="*/ 576 w 968"/>
                <a:gd name="T15" fmla="*/ 1081 h 1081"/>
                <a:gd name="T16" fmla="*/ 546 w 968"/>
                <a:gd name="T17" fmla="*/ 1081 h 1081"/>
                <a:gd name="T18" fmla="*/ 515 w 968"/>
                <a:gd name="T19" fmla="*/ 1081 h 1081"/>
                <a:gd name="T20" fmla="*/ 482 w 968"/>
                <a:gd name="T21" fmla="*/ 1079 h 1081"/>
                <a:gd name="T22" fmla="*/ 449 w 968"/>
                <a:gd name="T23" fmla="*/ 1077 h 1081"/>
                <a:gd name="T24" fmla="*/ 416 w 968"/>
                <a:gd name="T25" fmla="*/ 1075 h 1081"/>
                <a:gd name="T26" fmla="*/ 381 w 968"/>
                <a:gd name="T27" fmla="*/ 1073 h 1081"/>
                <a:gd name="T28" fmla="*/ 348 w 968"/>
                <a:gd name="T29" fmla="*/ 1069 h 1081"/>
                <a:gd name="T30" fmla="*/ 315 w 968"/>
                <a:gd name="T31" fmla="*/ 1065 h 1081"/>
                <a:gd name="T32" fmla="*/ 282 w 968"/>
                <a:gd name="T33" fmla="*/ 1063 h 1081"/>
                <a:gd name="T34" fmla="*/ 251 w 968"/>
                <a:gd name="T35" fmla="*/ 1059 h 1081"/>
                <a:gd name="T36" fmla="*/ 220 w 968"/>
                <a:gd name="T37" fmla="*/ 1054 h 1081"/>
                <a:gd name="T38" fmla="*/ 193 w 968"/>
                <a:gd name="T39" fmla="*/ 1050 h 1081"/>
                <a:gd name="T40" fmla="*/ 167 w 968"/>
                <a:gd name="T41" fmla="*/ 1046 h 1081"/>
                <a:gd name="T42" fmla="*/ 142 w 968"/>
                <a:gd name="T43" fmla="*/ 1042 h 1081"/>
                <a:gd name="T44" fmla="*/ 119 w 968"/>
                <a:gd name="T45" fmla="*/ 1038 h 1081"/>
                <a:gd name="T46" fmla="*/ 101 w 968"/>
                <a:gd name="T47" fmla="*/ 1034 h 1081"/>
                <a:gd name="T48" fmla="*/ 84 w 968"/>
                <a:gd name="T49" fmla="*/ 1032 h 1081"/>
                <a:gd name="T50" fmla="*/ 76 w 968"/>
                <a:gd name="T51" fmla="*/ 801 h 1081"/>
                <a:gd name="T52" fmla="*/ 64 w 968"/>
                <a:gd name="T53" fmla="*/ 583 h 1081"/>
                <a:gd name="T54" fmla="*/ 51 w 968"/>
                <a:gd name="T55" fmla="*/ 398 h 1081"/>
                <a:gd name="T56" fmla="*/ 37 w 968"/>
                <a:gd name="T57" fmla="*/ 266 h 1081"/>
                <a:gd name="T58" fmla="*/ 21 w 968"/>
                <a:gd name="T59" fmla="*/ 153 h 1081"/>
                <a:gd name="T60" fmla="*/ 10 w 968"/>
                <a:gd name="T61" fmla="*/ 74 h 1081"/>
                <a:gd name="T62" fmla="*/ 2 w 968"/>
                <a:gd name="T63" fmla="*/ 27 h 1081"/>
                <a:gd name="T64" fmla="*/ 0 w 968"/>
                <a:gd name="T65" fmla="*/ 0 h 1081"/>
                <a:gd name="T66" fmla="*/ 920 w 968"/>
                <a:gd name="T67" fmla="*/ 23 h 1081"/>
                <a:gd name="T68" fmla="*/ 933 w 968"/>
                <a:gd name="T69" fmla="*/ 72 h 1081"/>
                <a:gd name="T70" fmla="*/ 945 w 968"/>
                <a:gd name="T71" fmla="*/ 142 h 1081"/>
                <a:gd name="T72" fmla="*/ 959 w 968"/>
                <a:gd name="T73" fmla="*/ 231 h 1081"/>
                <a:gd name="T74" fmla="*/ 968 w 968"/>
                <a:gd name="T75" fmla="*/ 334 h 1081"/>
                <a:gd name="T76" fmla="*/ 968 w 968"/>
                <a:gd name="T77" fmla="*/ 445 h 1081"/>
                <a:gd name="T78" fmla="*/ 959 w 968"/>
                <a:gd name="T79" fmla="*/ 560 h 1081"/>
                <a:gd name="T80" fmla="*/ 935 w 968"/>
                <a:gd name="T81" fmla="*/ 678 h 1081"/>
                <a:gd name="T82" fmla="*/ 891 w 968"/>
                <a:gd name="T83" fmla="*/ 791 h 1081"/>
                <a:gd name="T84" fmla="*/ 871 w 968"/>
                <a:gd name="T85" fmla="*/ 832 h 1081"/>
                <a:gd name="T86" fmla="*/ 850 w 968"/>
                <a:gd name="T87" fmla="*/ 871 h 1081"/>
                <a:gd name="T88" fmla="*/ 830 w 968"/>
                <a:gd name="T89" fmla="*/ 908 h 1081"/>
                <a:gd name="T90" fmla="*/ 809 w 968"/>
                <a:gd name="T91" fmla="*/ 945 h 1081"/>
                <a:gd name="T92" fmla="*/ 789 w 968"/>
                <a:gd name="T93" fmla="*/ 980 h 1081"/>
                <a:gd name="T94" fmla="*/ 768 w 968"/>
                <a:gd name="T95" fmla="*/ 1013 h 1081"/>
                <a:gd name="T96" fmla="*/ 747 w 968"/>
                <a:gd name="T97" fmla="*/ 1044 h 1081"/>
                <a:gd name="T98" fmla="*/ 727 w 968"/>
                <a:gd name="T99" fmla="*/ 1073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8" h="1081">
                  <a:moveTo>
                    <a:pt x="727" y="1073"/>
                  </a:moveTo>
                  <a:lnTo>
                    <a:pt x="712" y="1075"/>
                  </a:lnTo>
                  <a:lnTo>
                    <a:pt x="696" y="1075"/>
                  </a:lnTo>
                  <a:lnTo>
                    <a:pt x="675" y="1077"/>
                  </a:lnTo>
                  <a:lnTo>
                    <a:pt x="655" y="1079"/>
                  </a:lnTo>
                  <a:lnTo>
                    <a:pt x="632" y="1079"/>
                  </a:lnTo>
                  <a:lnTo>
                    <a:pt x="605" y="1081"/>
                  </a:lnTo>
                  <a:lnTo>
                    <a:pt x="576" y="1081"/>
                  </a:lnTo>
                  <a:lnTo>
                    <a:pt x="546" y="1081"/>
                  </a:lnTo>
                  <a:lnTo>
                    <a:pt x="515" y="1081"/>
                  </a:lnTo>
                  <a:lnTo>
                    <a:pt x="482" y="1079"/>
                  </a:lnTo>
                  <a:lnTo>
                    <a:pt x="449" y="1077"/>
                  </a:lnTo>
                  <a:lnTo>
                    <a:pt x="416" y="1075"/>
                  </a:lnTo>
                  <a:lnTo>
                    <a:pt x="381" y="1073"/>
                  </a:lnTo>
                  <a:lnTo>
                    <a:pt x="348" y="1069"/>
                  </a:lnTo>
                  <a:lnTo>
                    <a:pt x="315" y="1065"/>
                  </a:lnTo>
                  <a:lnTo>
                    <a:pt x="282" y="1063"/>
                  </a:lnTo>
                  <a:lnTo>
                    <a:pt x="251" y="1059"/>
                  </a:lnTo>
                  <a:lnTo>
                    <a:pt x="220" y="1054"/>
                  </a:lnTo>
                  <a:lnTo>
                    <a:pt x="193" y="1050"/>
                  </a:lnTo>
                  <a:lnTo>
                    <a:pt x="167" y="1046"/>
                  </a:lnTo>
                  <a:lnTo>
                    <a:pt x="142" y="1042"/>
                  </a:lnTo>
                  <a:lnTo>
                    <a:pt x="119" y="1038"/>
                  </a:lnTo>
                  <a:lnTo>
                    <a:pt x="101" y="1034"/>
                  </a:lnTo>
                  <a:lnTo>
                    <a:pt x="84" y="1032"/>
                  </a:lnTo>
                  <a:lnTo>
                    <a:pt x="76" y="801"/>
                  </a:lnTo>
                  <a:lnTo>
                    <a:pt x="64" y="583"/>
                  </a:lnTo>
                  <a:lnTo>
                    <a:pt x="51" y="398"/>
                  </a:lnTo>
                  <a:lnTo>
                    <a:pt x="37" y="266"/>
                  </a:lnTo>
                  <a:lnTo>
                    <a:pt x="21" y="153"/>
                  </a:lnTo>
                  <a:lnTo>
                    <a:pt x="10" y="74"/>
                  </a:lnTo>
                  <a:lnTo>
                    <a:pt x="2" y="27"/>
                  </a:lnTo>
                  <a:lnTo>
                    <a:pt x="0" y="0"/>
                  </a:lnTo>
                  <a:lnTo>
                    <a:pt x="920" y="23"/>
                  </a:lnTo>
                  <a:lnTo>
                    <a:pt x="933" y="72"/>
                  </a:lnTo>
                  <a:lnTo>
                    <a:pt x="945" y="142"/>
                  </a:lnTo>
                  <a:lnTo>
                    <a:pt x="959" y="231"/>
                  </a:lnTo>
                  <a:lnTo>
                    <a:pt x="968" y="334"/>
                  </a:lnTo>
                  <a:lnTo>
                    <a:pt x="968" y="445"/>
                  </a:lnTo>
                  <a:lnTo>
                    <a:pt x="959" y="560"/>
                  </a:lnTo>
                  <a:lnTo>
                    <a:pt x="935" y="678"/>
                  </a:lnTo>
                  <a:lnTo>
                    <a:pt x="891" y="791"/>
                  </a:lnTo>
                  <a:lnTo>
                    <a:pt x="871" y="832"/>
                  </a:lnTo>
                  <a:lnTo>
                    <a:pt x="850" y="871"/>
                  </a:lnTo>
                  <a:lnTo>
                    <a:pt x="830" y="908"/>
                  </a:lnTo>
                  <a:lnTo>
                    <a:pt x="809" y="945"/>
                  </a:lnTo>
                  <a:lnTo>
                    <a:pt x="789" y="980"/>
                  </a:lnTo>
                  <a:lnTo>
                    <a:pt x="768" y="1013"/>
                  </a:lnTo>
                  <a:lnTo>
                    <a:pt x="747" y="1044"/>
                  </a:lnTo>
                  <a:lnTo>
                    <a:pt x="727" y="10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1822450" y="1344613"/>
              <a:ext cx="2243138" cy="2019300"/>
            </a:xfrm>
            <a:custGeom>
              <a:avLst/>
              <a:gdLst>
                <a:gd name="T0" fmla="*/ 1380 w 1413"/>
                <a:gd name="T1" fmla="*/ 296 h 1272"/>
                <a:gd name="T2" fmla="*/ 1285 w 1413"/>
                <a:gd name="T3" fmla="*/ 376 h 1272"/>
                <a:gd name="T4" fmla="*/ 1184 w 1413"/>
                <a:gd name="T5" fmla="*/ 424 h 1272"/>
                <a:gd name="T6" fmla="*/ 1112 w 1413"/>
                <a:gd name="T7" fmla="*/ 446 h 1272"/>
                <a:gd name="T8" fmla="*/ 1058 w 1413"/>
                <a:gd name="T9" fmla="*/ 455 h 1272"/>
                <a:gd name="T10" fmla="*/ 1067 w 1413"/>
                <a:gd name="T11" fmla="*/ 475 h 1272"/>
                <a:gd name="T12" fmla="*/ 1075 w 1413"/>
                <a:gd name="T13" fmla="*/ 496 h 1272"/>
                <a:gd name="T14" fmla="*/ 1110 w 1413"/>
                <a:gd name="T15" fmla="*/ 572 h 1272"/>
                <a:gd name="T16" fmla="*/ 1184 w 1413"/>
                <a:gd name="T17" fmla="*/ 751 h 1272"/>
                <a:gd name="T18" fmla="*/ 1266 w 1413"/>
                <a:gd name="T19" fmla="*/ 961 h 1272"/>
                <a:gd name="T20" fmla="*/ 1322 w 1413"/>
                <a:gd name="T21" fmla="*/ 1134 h 1272"/>
                <a:gd name="T22" fmla="*/ 1332 w 1413"/>
                <a:gd name="T23" fmla="*/ 1183 h 1272"/>
                <a:gd name="T24" fmla="*/ 1353 w 1413"/>
                <a:gd name="T25" fmla="*/ 1272 h 1272"/>
                <a:gd name="T26" fmla="*/ 463 w 1413"/>
                <a:gd name="T27" fmla="*/ 1231 h 1272"/>
                <a:gd name="T28" fmla="*/ 420 w 1413"/>
                <a:gd name="T29" fmla="*/ 1175 h 1272"/>
                <a:gd name="T30" fmla="*/ 360 w 1413"/>
                <a:gd name="T31" fmla="*/ 1095 h 1272"/>
                <a:gd name="T32" fmla="*/ 290 w 1413"/>
                <a:gd name="T33" fmla="*/ 996 h 1272"/>
                <a:gd name="T34" fmla="*/ 216 w 1413"/>
                <a:gd name="T35" fmla="*/ 883 h 1272"/>
                <a:gd name="T36" fmla="*/ 142 w 1413"/>
                <a:gd name="T37" fmla="*/ 761 h 1272"/>
                <a:gd name="T38" fmla="*/ 76 w 1413"/>
                <a:gd name="T39" fmla="*/ 634 h 1272"/>
                <a:gd name="T40" fmla="*/ 21 w 1413"/>
                <a:gd name="T41" fmla="*/ 508 h 1272"/>
                <a:gd name="T42" fmla="*/ 21 w 1413"/>
                <a:gd name="T43" fmla="*/ 424 h 1272"/>
                <a:gd name="T44" fmla="*/ 56 w 1413"/>
                <a:gd name="T45" fmla="*/ 376 h 1272"/>
                <a:gd name="T46" fmla="*/ 82 w 1413"/>
                <a:gd name="T47" fmla="*/ 329 h 1272"/>
                <a:gd name="T48" fmla="*/ 95 w 1413"/>
                <a:gd name="T49" fmla="*/ 282 h 1272"/>
                <a:gd name="T50" fmla="*/ 97 w 1413"/>
                <a:gd name="T51" fmla="*/ 240 h 1272"/>
                <a:gd name="T52" fmla="*/ 99 w 1413"/>
                <a:gd name="T53" fmla="*/ 189 h 1272"/>
                <a:gd name="T54" fmla="*/ 109 w 1413"/>
                <a:gd name="T55" fmla="*/ 144 h 1272"/>
                <a:gd name="T56" fmla="*/ 138 w 1413"/>
                <a:gd name="T57" fmla="*/ 103 h 1272"/>
                <a:gd name="T58" fmla="*/ 196 w 1413"/>
                <a:gd name="T59" fmla="*/ 55 h 1272"/>
                <a:gd name="T60" fmla="*/ 212 w 1413"/>
                <a:gd name="T61" fmla="*/ 45 h 1272"/>
                <a:gd name="T62" fmla="*/ 229 w 1413"/>
                <a:gd name="T63" fmla="*/ 35 h 1272"/>
                <a:gd name="T64" fmla="*/ 412 w 1413"/>
                <a:gd name="T65" fmla="*/ 8 h 1272"/>
                <a:gd name="T66" fmla="*/ 597 w 1413"/>
                <a:gd name="T67" fmla="*/ 0 h 1272"/>
                <a:gd name="T68" fmla="*/ 778 w 1413"/>
                <a:gd name="T69" fmla="*/ 8 h 1272"/>
                <a:gd name="T70" fmla="*/ 949 w 1413"/>
                <a:gd name="T71" fmla="*/ 30 h 1272"/>
                <a:gd name="T72" fmla="*/ 1102 w 1413"/>
                <a:gd name="T73" fmla="*/ 63 h 1272"/>
                <a:gd name="T74" fmla="*/ 1231 w 1413"/>
                <a:gd name="T75" fmla="*/ 105 h 1272"/>
                <a:gd name="T76" fmla="*/ 1332 w 1413"/>
                <a:gd name="T77" fmla="*/ 150 h 1272"/>
                <a:gd name="T78" fmla="*/ 1396 w 1413"/>
                <a:gd name="T79" fmla="*/ 197 h 1272"/>
                <a:gd name="T80" fmla="*/ 1413 w 1413"/>
                <a:gd name="T81" fmla="*/ 226 h 1272"/>
                <a:gd name="T82" fmla="*/ 1410 w 1413"/>
                <a:gd name="T83" fmla="*/ 24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3" h="1272">
                  <a:moveTo>
                    <a:pt x="1410" y="240"/>
                  </a:moveTo>
                  <a:lnTo>
                    <a:pt x="1380" y="296"/>
                  </a:lnTo>
                  <a:lnTo>
                    <a:pt x="1336" y="341"/>
                  </a:lnTo>
                  <a:lnTo>
                    <a:pt x="1285" y="376"/>
                  </a:lnTo>
                  <a:lnTo>
                    <a:pt x="1233" y="403"/>
                  </a:lnTo>
                  <a:lnTo>
                    <a:pt x="1184" y="424"/>
                  </a:lnTo>
                  <a:lnTo>
                    <a:pt x="1143" y="438"/>
                  </a:lnTo>
                  <a:lnTo>
                    <a:pt x="1112" y="446"/>
                  </a:lnTo>
                  <a:lnTo>
                    <a:pt x="1102" y="448"/>
                  </a:lnTo>
                  <a:lnTo>
                    <a:pt x="1058" y="455"/>
                  </a:lnTo>
                  <a:lnTo>
                    <a:pt x="1060" y="461"/>
                  </a:lnTo>
                  <a:lnTo>
                    <a:pt x="1067" y="475"/>
                  </a:lnTo>
                  <a:lnTo>
                    <a:pt x="1073" y="490"/>
                  </a:lnTo>
                  <a:lnTo>
                    <a:pt x="1075" y="496"/>
                  </a:lnTo>
                  <a:lnTo>
                    <a:pt x="1085" y="516"/>
                  </a:lnTo>
                  <a:lnTo>
                    <a:pt x="1110" y="572"/>
                  </a:lnTo>
                  <a:lnTo>
                    <a:pt x="1143" y="654"/>
                  </a:lnTo>
                  <a:lnTo>
                    <a:pt x="1184" y="751"/>
                  </a:lnTo>
                  <a:lnTo>
                    <a:pt x="1227" y="856"/>
                  </a:lnTo>
                  <a:lnTo>
                    <a:pt x="1266" y="961"/>
                  </a:lnTo>
                  <a:lnTo>
                    <a:pt x="1299" y="1056"/>
                  </a:lnTo>
                  <a:lnTo>
                    <a:pt x="1322" y="1134"/>
                  </a:lnTo>
                  <a:lnTo>
                    <a:pt x="1326" y="1148"/>
                  </a:lnTo>
                  <a:lnTo>
                    <a:pt x="1332" y="1183"/>
                  </a:lnTo>
                  <a:lnTo>
                    <a:pt x="1343" y="1229"/>
                  </a:lnTo>
                  <a:lnTo>
                    <a:pt x="1353" y="1272"/>
                  </a:lnTo>
                  <a:lnTo>
                    <a:pt x="478" y="1249"/>
                  </a:lnTo>
                  <a:lnTo>
                    <a:pt x="463" y="1231"/>
                  </a:lnTo>
                  <a:lnTo>
                    <a:pt x="445" y="1206"/>
                  </a:lnTo>
                  <a:lnTo>
                    <a:pt x="420" y="1175"/>
                  </a:lnTo>
                  <a:lnTo>
                    <a:pt x="391" y="1138"/>
                  </a:lnTo>
                  <a:lnTo>
                    <a:pt x="360" y="1095"/>
                  </a:lnTo>
                  <a:lnTo>
                    <a:pt x="327" y="1048"/>
                  </a:lnTo>
                  <a:lnTo>
                    <a:pt x="290" y="996"/>
                  </a:lnTo>
                  <a:lnTo>
                    <a:pt x="253" y="941"/>
                  </a:lnTo>
                  <a:lnTo>
                    <a:pt x="216" y="883"/>
                  </a:lnTo>
                  <a:lnTo>
                    <a:pt x="179" y="823"/>
                  </a:lnTo>
                  <a:lnTo>
                    <a:pt x="142" y="761"/>
                  </a:lnTo>
                  <a:lnTo>
                    <a:pt x="107" y="698"/>
                  </a:lnTo>
                  <a:lnTo>
                    <a:pt x="76" y="634"/>
                  </a:lnTo>
                  <a:lnTo>
                    <a:pt x="47" y="570"/>
                  </a:lnTo>
                  <a:lnTo>
                    <a:pt x="21" y="508"/>
                  </a:lnTo>
                  <a:lnTo>
                    <a:pt x="0" y="446"/>
                  </a:lnTo>
                  <a:lnTo>
                    <a:pt x="21" y="424"/>
                  </a:lnTo>
                  <a:lnTo>
                    <a:pt x="39" y="401"/>
                  </a:lnTo>
                  <a:lnTo>
                    <a:pt x="56" y="376"/>
                  </a:lnTo>
                  <a:lnTo>
                    <a:pt x="70" y="354"/>
                  </a:lnTo>
                  <a:lnTo>
                    <a:pt x="82" y="329"/>
                  </a:lnTo>
                  <a:lnTo>
                    <a:pt x="91" y="306"/>
                  </a:lnTo>
                  <a:lnTo>
                    <a:pt x="95" y="282"/>
                  </a:lnTo>
                  <a:lnTo>
                    <a:pt x="97" y="255"/>
                  </a:lnTo>
                  <a:lnTo>
                    <a:pt x="97" y="240"/>
                  </a:lnTo>
                  <a:lnTo>
                    <a:pt x="97" y="214"/>
                  </a:lnTo>
                  <a:lnTo>
                    <a:pt x="99" y="189"/>
                  </a:lnTo>
                  <a:lnTo>
                    <a:pt x="103" y="166"/>
                  </a:lnTo>
                  <a:lnTo>
                    <a:pt x="109" y="144"/>
                  </a:lnTo>
                  <a:lnTo>
                    <a:pt x="122" y="123"/>
                  </a:lnTo>
                  <a:lnTo>
                    <a:pt x="138" y="103"/>
                  </a:lnTo>
                  <a:lnTo>
                    <a:pt x="163" y="80"/>
                  </a:lnTo>
                  <a:lnTo>
                    <a:pt x="196" y="55"/>
                  </a:lnTo>
                  <a:lnTo>
                    <a:pt x="204" y="49"/>
                  </a:lnTo>
                  <a:lnTo>
                    <a:pt x="212" y="45"/>
                  </a:lnTo>
                  <a:lnTo>
                    <a:pt x="220" y="39"/>
                  </a:lnTo>
                  <a:lnTo>
                    <a:pt x="229" y="35"/>
                  </a:lnTo>
                  <a:lnTo>
                    <a:pt x="319" y="18"/>
                  </a:lnTo>
                  <a:lnTo>
                    <a:pt x="412" y="8"/>
                  </a:lnTo>
                  <a:lnTo>
                    <a:pt x="505" y="2"/>
                  </a:lnTo>
                  <a:lnTo>
                    <a:pt x="597" y="0"/>
                  </a:lnTo>
                  <a:lnTo>
                    <a:pt x="688" y="2"/>
                  </a:lnTo>
                  <a:lnTo>
                    <a:pt x="778" y="8"/>
                  </a:lnTo>
                  <a:lnTo>
                    <a:pt x="865" y="18"/>
                  </a:lnTo>
                  <a:lnTo>
                    <a:pt x="949" y="30"/>
                  </a:lnTo>
                  <a:lnTo>
                    <a:pt x="1028" y="45"/>
                  </a:lnTo>
                  <a:lnTo>
                    <a:pt x="1102" y="63"/>
                  </a:lnTo>
                  <a:lnTo>
                    <a:pt x="1170" y="82"/>
                  </a:lnTo>
                  <a:lnTo>
                    <a:pt x="1231" y="105"/>
                  </a:lnTo>
                  <a:lnTo>
                    <a:pt x="1287" y="125"/>
                  </a:lnTo>
                  <a:lnTo>
                    <a:pt x="1332" y="150"/>
                  </a:lnTo>
                  <a:lnTo>
                    <a:pt x="1369" y="173"/>
                  </a:lnTo>
                  <a:lnTo>
                    <a:pt x="1396" y="197"/>
                  </a:lnTo>
                  <a:lnTo>
                    <a:pt x="1408" y="214"/>
                  </a:lnTo>
                  <a:lnTo>
                    <a:pt x="1413" y="226"/>
                  </a:lnTo>
                  <a:lnTo>
                    <a:pt x="1413" y="236"/>
                  </a:lnTo>
                  <a:lnTo>
                    <a:pt x="1410" y="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2600325" y="1020763"/>
              <a:ext cx="280988" cy="219075"/>
            </a:xfrm>
            <a:custGeom>
              <a:avLst/>
              <a:gdLst>
                <a:gd name="T0" fmla="*/ 21 w 177"/>
                <a:gd name="T1" fmla="*/ 117 h 138"/>
                <a:gd name="T2" fmla="*/ 47 w 177"/>
                <a:gd name="T3" fmla="*/ 86 h 138"/>
                <a:gd name="T4" fmla="*/ 70 w 177"/>
                <a:gd name="T5" fmla="*/ 59 h 138"/>
                <a:gd name="T6" fmla="*/ 89 w 177"/>
                <a:gd name="T7" fmla="*/ 39 h 138"/>
                <a:gd name="T8" fmla="*/ 103 w 177"/>
                <a:gd name="T9" fmla="*/ 22 h 138"/>
                <a:gd name="T10" fmla="*/ 115 w 177"/>
                <a:gd name="T11" fmla="*/ 10 h 138"/>
                <a:gd name="T12" fmla="*/ 128 w 177"/>
                <a:gd name="T13" fmla="*/ 4 h 138"/>
                <a:gd name="T14" fmla="*/ 138 w 177"/>
                <a:gd name="T15" fmla="*/ 0 h 138"/>
                <a:gd name="T16" fmla="*/ 148 w 177"/>
                <a:gd name="T17" fmla="*/ 0 h 138"/>
                <a:gd name="T18" fmla="*/ 159 w 177"/>
                <a:gd name="T19" fmla="*/ 4 h 138"/>
                <a:gd name="T20" fmla="*/ 171 w 177"/>
                <a:gd name="T21" fmla="*/ 20 h 138"/>
                <a:gd name="T22" fmla="*/ 177 w 177"/>
                <a:gd name="T23" fmla="*/ 51 h 138"/>
                <a:gd name="T24" fmla="*/ 177 w 177"/>
                <a:gd name="T25" fmla="*/ 92 h 138"/>
                <a:gd name="T26" fmla="*/ 171 w 177"/>
                <a:gd name="T27" fmla="*/ 138 h 138"/>
                <a:gd name="T28" fmla="*/ 150 w 177"/>
                <a:gd name="T29" fmla="*/ 138 h 138"/>
                <a:gd name="T30" fmla="*/ 128 w 177"/>
                <a:gd name="T31" fmla="*/ 136 h 138"/>
                <a:gd name="T32" fmla="*/ 107 w 177"/>
                <a:gd name="T33" fmla="*/ 136 h 138"/>
                <a:gd name="T34" fmla="*/ 87 w 177"/>
                <a:gd name="T35" fmla="*/ 136 h 138"/>
                <a:gd name="T36" fmla="*/ 64 w 177"/>
                <a:gd name="T37" fmla="*/ 136 h 138"/>
                <a:gd name="T38" fmla="*/ 43 w 177"/>
                <a:gd name="T39" fmla="*/ 136 h 138"/>
                <a:gd name="T40" fmla="*/ 21 w 177"/>
                <a:gd name="T41" fmla="*/ 138 h 138"/>
                <a:gd name="T42" fmla="*/ 0 w 177"/>
                <a:gd name="T43" fmla="*/ 138 h 138"/>
                <a:gd name="T44" fmla="*/ 4 w 177"/>
                <a:gd name="T45" fmla="*/ 134 h 138"/>
                <a:gd name="T46" fmla="*/ 10 w 177"/>
                <a:gd name="T47" fmla="*/ 127 h 138"/>
                <a:gd name="T48" fmla="*/ 17 w 177"/>
                <a:gd name="T49" fmla="*/ 123 h 138"/>
                <a:gd name="T50" fmla="*/ 21 w 177"/>
                <a:gd name="T51" fmla="*/ 11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38">
                  <a:moveTo>
                    <a:pt x="21" y="117"/>
                  </a:moveTo>
                  <a:lnTo>
                    <a:pt x="47" y="86"/>
                  </a:lnTo>
                  <a:lnTo>
                    <a:pt x="70" y="59"/>
                  </a:lnTo>
                  <a:lnTo>
                    <a:pt x="89" y="39"/>
                  </a:lnTo>
                  <a:lnTo>
                    <a:pt x="103" y="22"/>
                  </a:lnTo>
                  <a:lnTo>
                    <a:pt x="115" y="10"/>
                  </a:lnTo>
                  <a:lnTo>
                    <a:pt x="128" y="4"/>
                  </a:lnTo>
                  <a:lnTo>
                    <a:pt x="138" y="0"/>
                  </a:lnTo>
                  <a:lnTo>
                    <a:pt x="148" y="0"/>
                  </a:lnTo>
                  <a:lnTo>
                    <a:pt x="159" y="4"/>
                  </a:lnTo>
                  <a:lnTo>
                    <a:pt x="171" y="20"/>
                  </a:lnTo>
                  <a:lnTo>
                    <a:pt x="177" y="51"/>
                  </a:lnTo>
                  <a:lnTo>
                    <a:pt x="177" y="92"/>
                  </a:lnTo>
                  <a:lnTo>
                    <a:pt x="171" y="138"/>
                  </a:lnTo>
                  <a:lnTo>
                    <a:pt x="150" y="138"/>
                  </a:lnTo>
                  <a:lnTo>
                    <a:pt x="128" y="136"/>
                  </a:lnTo>
                  <a:lnTo>
                    <a:pt x="107" y="136"/>
                  </a:lnTo>
                  <a:lnTo>
                    <a:pt x="87" y="136"/>
                  </a:lnTo>
                  <a:lnTo>
                    <a:pt x="64" y="136"/>
                  </a:lnTo>
                  <a:lnTo>
                    <a:pt x="43" y="136"/>
                  </a:lnTo>
                  <a:lnTo>
                    <a:pt x="21" y="138"/>
                  </a:lnTo>
                  <a:lnTo>
                    <a:pt x="0" y="138"/>
                  </a:lnTo>
                  <a:lnTo>
                    <a:pt x="4" y="134"/>
                  </a:lnTo>
                  <a:lnTo>
                    <a:pt x="10" y="127"/>
                  </a:lnTo>
                  <a:lnTo>
                    <a:pt x="17" y="123"/>
                  </a:lnTo>
                  <a:lnTo>
                    <a:pt x="21" y="117"/>
                  </a:lnTo>
                  <a:close/>
                </a:path>
              </a:pathLst>
            </a:custGeom>
            <a:solidFill>
              <a:srgbClr val="FF9E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1776413" y="1490663"/>
              <a:ext cx="141288" cy="434975"/>
            </a:xfrm>
            <a:custGeom>
              <a:avLst/>
              <a:gdLst>
                <a:gd name="T0" fmla="*/ 13 w 89"/>
                <a:gd name="T1" fmla="*/ 101 h 274"/>
                <a:gd name="T2" fmla="*/ 19 w 89"/>
                <a:gd name="T3" fmla="*/ 85 h 274"/>
                <a:gd name="T4" fmla="*/ 25 w 89"/>
                <a:gd name="T5" fmla="*/ 70 h 274"/>
                <a:gd name="T6" fmla="*/ 31 w 89"/>
                <a:gd name="T7" fmla="*/ 56 h 274"/>
                <a:gd name="T8" fmla="*/ 41 w 89"/>
                <a:gd name="T9" fmla="*/ 43 h 274"/>
                <a:gd name="T10" fmla="*/ 52 w 89"/>
                <a:gd name="T11" fmla="*/ 31 h 274"/>
                <a:gd name="T12" fmla="*/ 62 w 89"/>
                <a:gd name="T13" fmla="*/ 21 h 274"/>
                <a:gd name="T14" fmla="*/ 74 w 89"/>
                <a:gd name="T15" fmla="*/ 11 h 274"/>
                <a:gd name="T16" fmla="*/ 89 w 89"/>
                <a:gd name="T17" fmla="*/ 0 h 274"/>
                <a:gd name="T18" fmla="*/ 70 w 89"/>
                <a:gd name="T19" fmla="*/ 35 h 274"/>
                <a:gd name="T20" fmla="*/ 62 w 89"/>
                <a:gd name="T21" fmla="*/ 70 h 274"/>
                <a:gd name="T22" fmla="*/ 58 w 89"/>
                <a:gd name="T23" fmla="*/ 107 h 274"/>
                <a:gd name="T24" fmla="*/ 58 w 89"/>
                <a:gd name="T25" fmla="*/ 148 h 274"/>
                <a:gd name="T26" fmla="*/ 58 w 89"/>
                <a:gd name="T27" fmla="*/ 163 h 274"/>
                <a:gd name="T28" fmla="*/ 54 w 89"/>
                <a:gd name="T29" fmla="*/ 190 h 274"/>
                <a:gd name="T30" fmla="*/ 46 w 89"/>
                <a:gd name="T31" fmla="*/ 218 h 274"/>
                <a:gd name="T32" fmla="*/ 29 w 89"/>
                <a:gd name="T33" fmla="*/ 245 h 274"/>
                <a:gd name="T34" fmla="*/ 8 w 89"/>
                <a:gd name="T35" fmla="*/ 274 h 274"/>
                <a:gd name="T36" fmla="*/ 2 w 89"/>
                <a:gd name="T37" fmla="*/ 227 h 274"/>
                <a:gd name="T38" fmla="*/ 0 w 89"/>
                <a:gd name="T39" fmla="*/ 181 h 274"/>
                <a:gd name="T40" fmla="*/ 4 w 89"/>
                <a:gd name="T41" fmla="*/ 140 h 274"/>
                <a:gd name="T42" fmla="*/ 13 w 89"/>
                <a:gd name="T43" fmla="*/ 10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274">
                  <a:moveTo>
                    <a:pt x="13" y="101"/>
                  </a:moveTo>
                  <a:lnTo>
                    <a:pt x="19" y="85"/>
                  </a:lnTo>
                  <a:lnTo>
                    <a:pt x="25" y="70"/>
                  </a:lnTo>
                  <a:lnTo>
                    <a:pt x="31" y="56"/>
                  </a:lnTo>
                  <a:lnTo>
                    <a:pt x="41" y="43"/>
                  </a:lnTo>
                  <a:lnTo>
                    <a:pt x="52" y="31"/>
                  </a:lnTo>
                  <a:lnTo>
                    <a:pt x="62" y="21"/>
                  </a:lnTo>
                  <a:lnTo>
                    <a:pt x="74" y="11"/>
                  </a:lnTo>
                  <a:lnTo>
                    <a:pt x="89" y="0"/>
                  </a:lnTo>
                  <a:lnTo>
                    <a:pt x="70" y="35"/>
                  </a:lnTo>
                  <a:lnTo>
                    <a:pt x="62" y="70"/>
                  </a:lnTo>
                  <a:lnTo>
                    <a:pt x="58" y="107"/>
                  </a:lnTo>
                  <a:lnTo>
                    <a:pt x="58" y="148"/>
                  </a:lnTo>
                  <a:lnTo>
                    <a:pt x="58" y="163"/>
                  </a:lnTo>
                  <a:lnTo>
                    <a:pt x="54" y="190"/>
                  </a:lnTo>
                  <a:lnTo>
                    <a:pt x="46" y="218"/>
                  </a:lnTo>
                  <a:lnTo>
                    <a:pt x="29" y="245"/>
                  </a:lnTo>
                  <a:lnTo>
                    <a:pt x="8" y="274"/>
                  </a:lnTo>
                  <a:lnTo>
                    <a:pt x="2" y="227"/>
                  </a:lnTo>
                  <a:lnTo>
                    <a:pt x="0" y="181"/>
                  </a:lnTo>
                  <a:lnTo>
                    <a:pt x="4" y="140"/>
                  </a:lnTo>
                  <a:lnTo>
                    <a:pt x="13" y="101"/>
                  </a:lnTo>
                  <a:close/>
                </a:path>
              </a:pathLst>
            </a:custGeom>
            <a:solidFill>
              <a:srgbClr val="FF9E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1574800" y="2138363"/>
              <a:ext cx="303213" cy="349250"/>
            </a:xfrm>
            <a:custGeom>
              <a:avLst/>
              <a:gdLst>
                <a:gd name="T0" fmla="*/ 45 w 191"/>
                <a:gd name="T1" fmla="*/ 216 h 220"/>
                <a:gd name="T2" fmla="*/ 32 w 191"/>
                <a:gd name="T3" fmla="*/ 208 h 220"/>
                <a:gd name="T4" fmla="*/ 18 w 191"/>
                <a:gd name="T5" fmla="*/ 198 h 220"/>
                <a:gd name="T6" fmla="*/ 8 w 191"/>
                <a:gd name="T7" fmla="*/ 181 h 220"/>
                <a:gd name="T8" fmla="*/ 2 w 191"/>
                <a:gd name="T9" fmla="*/ 161 h 220"/>
                <a:gd name="T10" fmla="*/ 0 w 191"/>
                <a:gd name="T11" fmla="*/ 134 h 220"/>
                <a:gd name="T12" fmla="*/ 8 w 191"/>
                <a:gd name="T13" fmla="*/ 107 h 220"/>
                <a:gd name="T14" fmla="*/ 24 w 191"/>
                <a:gd name="T15" fmla="*/ 78 h 220"/>
                <a:gd name="T16" fmla="*/ 49 w 191"/>
                <a:gd name="T17" fmla="*/ 51 h 220"/>
                <a:gd name="T18" fmla="*/ 53 w 191"/>
                <a:gd name="T19" fmla="*/ 47 h 220"/>
                <a:gd name="T20" fmla="*/ 63 w 191"/>
                <a:gd name="T21" fmla="*/ 37 h 220"/>
                <a:gd name="T22" fmla="*/ 82 w 191"/>
                <a:gd name="T23" fmla="*/ 21 h 220"/>
                <a:gd name="T24" fmla="*/ 103 w 191"/>
                <a:gd name="T25" fmla="*/ 0 h 220"/>
                <a:gd name="T26" fmla="*/ 111 w 191"/>
                <a:gd name="T27" fmla="*/ 25 h 220"/>
                <a:gd name="T28" fmla="*/ 121 w 191"/>
                <a:gd name="T29" fmla="*/ 51 h 220"/>
                <a:gd name="T30" fmla="*/ 131 w 191"/>
                <a:gd name="T31" fmla="*/ 76 h 220"/>
                <a:gd name="T32" fmla="*/ 142 w 191"/>
                <a:gd name="T33" fmla="*/ 101 h 220"/>
                <a:gd name="T34" fmla="*/ 154 w 191"/>
                <a:gd name="T35" fmla="*/ 128 h 220"/>
                <a:gd name="T36" fmla="*/ 166 w 191"/>
                <a:gd name="T37" fmla="*/ 152 h 220"/>
                <a:gd name="T38" fmla="*/ 179 w 191"/>
                <a:gd name="T39" fmla="*/ 179 h 220"/>
                <a:gd name="T40" fmla="*/ 191 w 191"/>
                <a:gd name="T41" fmla="*/ 204 h 220"/>
                <a:gd name="T42" fmla="*/ 170 w 191"/>
                <a:gd name="T43" fmla="*/ 208 h 220"/>
                <a:gd name="T44" fmla="*/ 150 w 191"/>
                <a:gd name="T45" fmla="*/ 212 h 220"/>
                <a:gd name="T46" fmla="*/ 129 w 191"/>
                <a:gd name="T47" fmla="*/ 216 h 220"/>
                <a:gd name="T48" fmla="*/ 109 w 191"/>
                <a:gd name="T49" fmla="*/ 218 h 220"/>
                <a:gd name="T50" fmla="*/ 88 w 191"/>
                <a:gd name="T51" fmla="*/ 220 h 220"/>
                <a:gd name="T52" fmla="*/ 72 w 191"/>
                <a:gd name="T53" fmla="*/ 220 h 220"/>
                <a:gd name="T54" fmla="*/ 57 w 191"/>
                <a:gd name="T55" fmla="*/ 218 h 220"/>
                <a:gd name="T56" fmla="*/ 45 w 191"/>
                <a:gd name="T57" fmla="*/ 21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220">
                  <a:moveTo>
                    <a:pt x="45" y="216"/>
                  </a:moveTo>
                  <a:lnTo>
                    <a:pt x="32" y="208"/>
                  </a:lnTo>
                  <a:lnTo>
                    <a:pt x="18" y="198"/>
                  </a:lnTo>
                  <a:lnTo>
                    <a:pt x="8" y="181"/>
                  </a:lnTo>
                  <a:lnTo>
                    <a:pt x="2" y="161"/>
                  </a:lnTo>
                  <a:lnTo>
                    <a:pt x="0" y="134"/>
                  </a:lnTo>
                  <a:lnTo>
                    <a:pt x="8" y="107"/>
                  </a:lnTo>
                  <a:lnTo>
                    <a:pt x="24" y="78"/>
                  </a:lnTo>
                  <a:lnTo>
                    <a:pt x="49" y="51"/>
                  </a:lnTo>
                  <a:lnTo>
                    <a:pt x="53" y="47"/>
                  </a:lnTo>
                  <a:lnTo>
                    <a:pt x="63" y="37"/>
                  </a:lnTo>
                  <a:lnTo>
                    <a:pt x="82" y="21"/>
                  </a:lnTo>
                  <a:lnTo>
                    <a:pt x="103" y="0"/>
                  </a:lnTo>
                  <a:lnTo>
                    <a:pt x="111" y="25"/>
                  </a:lnTo>
                  <a:lnTo>
                    <a:pt x="121" y="51"/>
                  </a:lnTo>
                  <a:lnTo>
                    <a:pt x="131" y="76"/>
                  </a:lnTo>
                  <a:lnTo>
                    <a:pt x="142" y="101"/>
                  </a:lnTo>
                  <a:lnTo>
                    <a:pt x="154" y="128"/>
                  </a:lnTo>
                  <a:lnTo>
                    <a:pt x="166" y="152"/>
                  </a:lnTo>
                  <a:lnTo>
                    <a:pt x="179" y="179"/>
                  </a:lnTo>
                  <a:lnTo>
                    <a:pt x="191" y="204"/>
                  </a:lnTo>
                  <a:lnTo>
                    <a:pt x="170" y="208"/>
                  </a:lnTo>
                  <a:lnTo>
                    <a:pt x="150" y="212"/>
                  </a:lnTo>
                  <a:lnTo>
                    <a:pt x="129" y="216"/>
                  </a:lnTo>
                  <a:lnTo>
                    <a:pt x="109" y="218"/>
                  </a:lnTo>
                  <a:lnTo>
                    <a:pt x="88" y="220"/>
                  </a:lnTo>
                  <a:lnTo>
                    <a:pt x="72" y="220"/>
                  </a:lnTo>
                  <a:lnTo>
                    <a:pt x="57" y="218"/>
                  </a:lnTo>
                  <a:lnTo>
                    <a:pt x="45" y="216"/>
                  </a:lnTo>
                  <a:close/>
                </a:path>
              </a:pathLst>
            </a:custGeom>
            <a:solidFill>
              <a:srgbClr val="FF9E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534988" y="2820988"/>
              <a:ext cx="679450" cy="539750"/>
            </a:xfrm>
            <a:custGeom>
              <a:avLst/>
              <a:gdLst>
                <a:gd name="T0" fmla="*/ 158 w 428"/>
                <a:gd name="T1" fmla="*/ 328 h 340"/>
                <a:gd name="T2" fmla="*/ 146 w 428"/>
                <a:gd name="T3" fmla="*/ 334 h 340"/>
                <a:gd name="T4" fmla="*/ 129 w 428"/>
                <a:gd name="T5" fmla="*/ 338 h 340"/>
                <a:gd name="T6" fmla="*/ 111 w 428"/>
                <a:gd name="T7" fmla="*/ 340 h 340"/>
                <a:gd name="T8" fmla="*/ 86 w 428"/>
                <a:gd name="T9" fmla="*/ 340 h 340"/>
                <a:gd name="T10" fmla="*/ 57 w 428"/>
                <a:gd name="T11" fmla="*/ 334 h 340"/>
                <a:gd name="T12" fmla="*/ 31 w 428"/>
                <a:gd name="T13" fmla="*/ 323 h 340"/>
                <a:gd name="T14" fmla="*/ 8 w 428"/>
                <a:gd name="T15" fmla="*/ 307 h 340"/>
                <a:gd name="T16" fmla="*/ 8 w 428"/>
                <a:gd name="T17" fmla="*/ 297 h 340"/>
                <a:gd name="T18" fmla="*/ 22 w 428"/>
                <a:gd name="T19" fmla="*/ 295 h 340"/>
                <a:gd name="T20" fmla="*/ 39 w 428"/>
                <a:gd name="T21" fmla="*/ 291 h 340"/>
                <a:gd name="T22" fmla="*/ 57 w 428"/>
                <a:gd name="T23" fmla="*/ 286 h 340"/>
                <a:gd name="T24" fmla="*/ 78 w 428"/>
                <a:gd name="T25" fmla="*/ 282 h 340"/>
                <a:gd name="T26" fmla="*/ 97 w 428"/>
                <a:gd name="T27" fmla="*/ 276 h 340"/>
                <a:gd name="T28" fmla="*/ 136 w 428"/>
                <a:gd name="T29" fmla="*/ 258 h 340"/>
                <a:gd name="T30" fmla="*/ 189 w 428"/>
                <a:gd name="T31" fmla="*/ 221 h 340"/>
                <a:gd name="T32" fmla="*/ 232 w 428"/>
                <a:gd name="T33" fmla="*/ 181 h 340"/>
                <a:gd name="T34" fmla="*/ 259 w 428"/>
                <a:gd name="T35" fmla="*/ 155 h 340"/>
                <a:gd name="T36" fmla="*/ 315 w 428"/>
                <a:gd name="T37" fmla="*/ 87 h 340"/>
                <a:gd name="T38" fmla="*/ 222 w 428"/>
                <a:gd name="T39" fmla="*/ 93 h 340"/>
                <a:gd name="T40" fmla="*/ 187 w 428"/>
                <a:gd name="T41" fmla="*/ 89 h 340"/>
                <a:gd name="T42" fmla="*/ 146 w 428"/>
                <a:gd name="T43" fmla="*/ 81 h 340"/>
                <a:gd name="T44" fmla="*/ 113 w 428"/>
                <a:gd name="T45" fmla="*/ 60 h 340"/>
                <a:gd name="T46" fmla="*/ 101 w 428"/>
                <a:gd name="T47" fmla="*/ 43 h 340"/>
                <a:gd name="T48" fmla="*/ 101 w 428"/>
                <a:gd name="T49" fmla="*/ 39 h 340"/>
                <a:gd name="T50" fmla="*/ 107 w 428"/>
                <a:gd name="T51" fmla="*/ 37 h 340"/>
                <a:gd name="T52" fmla="*/ 136 w 428"/>
                <a:gd name="T53" fmla="*/ 41 h 340"/>
                <a:gd name="T54" fmla="*/ 171 w 428"/>
                <a:gd name="T55" fmla="*/ 48 h 340"/>
                <a:gd name="T56" fmla="*/ 200 w 428"/>
                <a:gd name="T57" fmla="*/ 46 h 340"/>
                <a:gd name="T58" fmla="*/ 226 w 428"/>
                <a:gd name="T59" fmla="*/ 37 h 340"/>
                <a:gd name="T60" fmla="*/ 255 w 428"/>
                <a:gd name="T61" fmla="*/ 27 h 340"/>
                <a:gd name="T62" fmla="*/ 280 w 428"/>
                <a:gd name="T63" fmla="*/ 17 h 340"/>
                <a:gd name="T64" fmla="*/ 300 w 428"/>
                <a:gd name="T65" fmla="*/ 6 h 340"/>
                <a:gd name="T66" fmla="*/ 321 w 428"/>
                <a:gd name="T67" fmla="*/ 2 h 340"/>
                <a:gd name="T68" fmla="*/ 340 w 428"/>
                <a:gd name="T69" fmla="*/ 0 h 340"/>
                <a:gd name="T70" fmla="*/ 358 w 428"/>
                <a:gd name="T71" fmla="*/ 8 h 340"/>
                <a:gd name="T72" fmla="*/ 381 w 428"/>
                <a:gd name="T73" fmla="*/ 37 h 340"/>
                <a:gd name="T74" fmla="*/ 401 w 428"/>
                <a:gd name="T75" fmla="*/ 83 h 340"/>
                <a:gd name="T76" fmla="*/ 420 w 428"/>
                <a:gd name="T77" fmla="*/ 136 h 340"/>
                <a:gd name="T78" fmla="*/ 424 w 428"/>
                <a:gd name="T79" fmla="*/ 175 h 340"/>
                <a:gd name="T80" fmla="*/ 379 w 428"/>
                <a:gd name="T81" fmla="*/ 99 h 340"/>
                <a:gd name="T82" fmla="*/ 360 w 428"/>
                <a:gd name="T83" fmla="*/ 118 h 340"/>
                <a:gd name="T84" fmla="*/ 313 w 428"/>
                <a:gd name="T85" fmla="*/ 167 h 340"/>
                <a:gd name="T86" fmla="*/ 224 w 428"/>
                <a:gd name="T87" fmla="*/ 26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8" h="340">
                  <a:moveTo>
                    <a:pt x="162" y="323"/>
                  </a:moveTo>
                  <a:lnTo>
                    <a:pt x="158" y="328"/>
                  </a:lnTo>
                  <a:lnTo>
                    <a:pt x="152" y="330"/>
                  </a:lnTo>
                  <a:lnTo>
                    <a:pt x="146" y="334"/>
                  </a:lnTo>
                  <a:lnTo>
                    <a:pt x="138" y="336"/>
                  </a:lnTo>
                  <a:lnTo>
                    <a:pt x="129" y="338"/>
                  </a:lnTo>
                  <a:lnTo>
                    <a:pt x="119" y="340"/>
                  </a:lnTo>
                  <a:lnTo>
                    <a:pt x="111" y="340"/>
                  </a:lnTo>
                  <a:lnTo>
                    <a:pt x="101" y="340"/>
                  </a:lnTo>
                  <a:lnTo>
                    <a:pt x="86" y="340"/>
                  </a:lnTo>
                  <a:lnTo>
                    <a:pt x="72" y="338"/>
                  </a:lnTo>
                  <a:lnTo>
                    <a:pt x="57" y="334"/>
                  </a:lnTo>
                  <a:lnTo>
                    <a:pt x="45" y="328"/>
                  </a:lnTo>
                  <a:lnTo>
                    <a:pt x="31" y="323"/>
                  </a:lnTo>
                  <a:lnTo>
                    <a:pt x="20" y="315"/>
                  </a:lnTo>
                  <a:lnTo>
                    <a:pt x="8" y="307"/>
                  </a:lnTo>
                  <a:lnTo>
                    <a:pt x="0" y="299"/>
                  </a:lnTo>
                  <a:lnTo>
                    <a:pt x="8" y="297"/>
                  </a:lnTo>
                  <a:lnTo>
                    <a:pt x="14" y="295"/>
                  </a:lnTo>
                  <a:lnTo>
                    <a:pt x="22" y="295"/>
                  </a:lnTo>
                  <a:lnTo>
                    <a:pt x="29" y="293"/>
                  </a:lnTo>
                  <a:lnTo>
                    <a:pt x="39" y="291"/>
                  </a:lnTo>
                  <a:lnTo>
                    <a:pt x="47" y="288"/>
                  </a:lnTo>
                  <a:lnTo>
                    <a:pt x="57" y="286"/>
                  </a:lnTo>
                  <a:lnTo>
                    <a:pt x="68" y="284"/>
                  </a:lnTo>
                  <a:lnTo>
                    <a:pt x="78" y="282"/>
                  </a:lnTo>
                  <a:lnTo>
                    <a:pt x="88" y="278"/>
                  </a:lnTo>
                  <a:lnTo>
                    <a:pt x="97" y="276"/>
                  </a:lnTo>
                  <a:lnTo>
                    <a:pt x="107" y="272"/>
                  </a:lnTo>
                  <a:lnTo>
                    <a:pt x="136" y="258"/>
                  </a:lnTo>
                  <a:lnTo>
                    <a:pt x="164" y="241"/>
                  </a:lnTo>
                  <a:lnTo>
                    <a:pt x="189" y="221"/>
                  </a:lnTo>
                  <a:lnTo>
                    <a:pt x="214" y="200"/>
                  </a:lnTo>
                  <a:lnTo>
                    <a:pt x="232" y="181"/>
                  </a:lnTo>
                  <a:lnTo>
                    <a:pt x="249" y="165"/>
                  </a:lnTo>
                  <a:lnTo>
                    <a:pt x="259" y="155"/>
                  </a:lnTo>
                  <a:lnTo>
                    <a:pt x="263" y="148"/>
                  </a:lnTo>
                  <a:lnTo>
                    <a:pt x="315" y="87"/>
                  </a:lnTo>
                  <a:lnTo>
                    <a:pt x="235" y="93"/>
                  </a:lnTo>
                  <a:lnTo>
                    <a:pt x="222" y="93"/>
                  </a:lnTo>
                  <a:lnTo>
                    <a:pt x="206" y="91"/>
                  </a:lnTo>
                  <a:lnTo>
                    <a:pt x="187" y="89"/>
                  </a:lnTo>
                  <a:lnTo>
                    <a:pt x="167" y="85"/>
                  </a:lnTo>
                  <a:lnTo>
                    <a:pt x="146" y="81"/>
                  </a:lnTo>
                  <a:lnTo>
                    <a:pt x="127" y="70"/>
                  </a:lnTo>
                  <a:lnTo>
                    <a:pt x="113" y="60"/>
                  </a:lnTo>
                  <a:lnTo>
                    <a:pt x="103" y="46"/>
                  </a:lnTo>
                  <a:lnTo>
                    <a:pt x="101" y="43"/>
                  </a:lnTo>
                  <a:lnTo>
                    <a:pt x="101" y="41"/>
                  </a:lnTo>
                  <a:lnTo>
                    <a:pt x="101" y="39"/>
                  </a:lnTo>
                  <a:lnTo>
                    <a:pt x="99" y="37"/>
                  </a:lnTo>
                  <a:lnTo>
                    <a:pt x="107" y="37"/>
                  </a:lnTo>
                  <a:lnTo>
                    <a:pt x="119" y="37"/>
                  </a:lnTo>
                  <a:lnTo>
                    <a:pt x="136" y="41"/>
                  </a:lnTo>
                  <a:lnTo>
                    <a:pt x="156" y="46"/>
                  </a:lnTo>
                  <a:lnTo>
                    <a:pt x="171" y="48"/>
                  </a:lnTo>
                  <a:lnTo>
                    <a:pt x="185" y="48"/>
                  </a:lnTo>
                  <a:lnTo>
                    <a:pt x="200" y="46"/>
                  </a:lnTo>
                  <a:lnTo>
                    <a:pt x="214" y="41"/>
                  </a:lnTo>
                  <a:lnTo>
                    <a:pt x="226" y="37"/>
                  </a:lnTo>
                  <a:lnTo>
                    <a:pt x="241" y="33"/>
                  </a:lnTo>
                  <a:lnTo>
                    <a:pt x="255" y="27"/>
                  </a:lnTo>
                  <a:lnTo>
                    <a:pt x="267" y="21"/>
                  </a:lnTo>
                  <a:lnTo>
                    <a:pt x="280" y="17"/>
                  </a:lnTo>
                  <a:lnTo>
                    <a:pt x="290" y="11"/>
                  </a:lnTo>
                  <a:lnTo>
                    <a:pt x="300" y="6"/>
                  </a:lnTo>
                  <a:lnTo>
                    <a:pt x="311" y="4"/>
                  </a:lnTo>
                  <a:lnTo>
                    <a:pt x="321" y="2"/>
                  </a:lnTo>
                  <a:lnTo>
                    <a:pt x="331" y="0"/>
                  </a:lnTo>
                  <a:lnTo>
                    <a:pt x="340" y="0"/>
                  </a:lnTo>
                  <a:lnTo>
                    <a:pt x="348" y="2"/>
                  </a:lnTo>
                  <a:lnTo>
                    <a:pt x="358" y="8"/>
                  </a:lnTo>
                  <a:lnTo>
                    <a:pt x="368" y="21"/>
                  </a:lnTo>
                  <a:lnTo>
                    <a:pt x="381" y="37"/>
                  </a:lnTo>
                  <a:lnTo>
                    <a:pt x="391" y="58"/>
                  </a:lnTo>
                  <a:lnTo>
                    <a:pt x="401" y="83"/>
                  </a:lnTo>
                  <a:lnTo>
                    <a:pt x="412" y="109"/>
                  </a:lnTo>
                  <a:lnTo>
                    <a:pt x="420" y="136"/>
                  </a:lnTo>
                  <a:lnTo>
                    <a:pt x="428" y="163"/>
                  </a:lnTo>
                  <a:lnTo>
                    <a:pt x="424" y="175"/>
                  </a:lnTo>
                  <a:lnTo>
                    <a:pt x="381" y="97"/>
                  </a:lnTo>
                  <a:lnTo>
                    <a:pt x="379" y="99"/>
                  </a:lnTo>
                  <a:lnTo>
                    <a:pt x="372" y="105"/>
                  </a:lnTo>
                  <a:lnTo>
                    <a:pt x="360" y="118"/>
                  </a:lnTo>
                  <a:lnTo>
                    <a:pt x="340" y="138"/>
                  </a:lnTo>
                  <a:lnTo>
                    <a:pt x="313" y="167"/>
                  </a:lnTo>
                  <a:lnTo>
                    <a:pt x="274" y="208"/>
                  </a:lnTo>
                  <a:lnTo>
                    <a:pt x="224" y="260"/>
                  </a:lnTo>
                  <a:lnTo>
                    <a:pt x="162"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1282700" y="3167063"/>
              <a:ext cx="1301750" cy="2838450"/>
            </a:xfrm>
            <a:custGeom>
              <a:avLst/>
              <a:gdLst>
                <a:gd name="T0" fmla="*/ 552 w 820"/>
                <a:gd name="T1" fmla="*/ 305 h 1788"/>
                <a:gd name="T2" fmla="*/ 525 w 820"/>
                <a:gd name="T3" fmla="*/ 301 h 1788"/>
                <a:gd name="T4" fmla="*/ 474 w 820"/>
                <a:gd name="T5" fmla="*/ 289 h 1788"/>
                <a:gd name="T6" fmla="*/ 396 w 820"/>
                <a:gd name="T7" fmla="*/ 266 h 1788"/>
                <a:gd name="T8" fmla="*/ 326 w 820"/>
                <a:gd name="T9" fmla="*/ 243 h 1788"/>
                <a:gd name="T10" fmla="*/ 278 w 820"/>
                <a:gd name="T11" fmla="*/ 221 h 1788"/>
                <a:gd name="T12" fmla="*/ 227 w 820"/>
                <a:gd name="T13" fmla="*/ 192 h 1788"/>
                <a:gd name="T14" fmla="*/ 177 w 820"/>
                <a:gd name="T15" fmla="*/ 161 h 1788"/>
                <a:gd name="T16" fmla="*/ 128 w 820"/>
                <a:gd name="T17" fmla="*/ 126 h 1788"/>
                <a:gd name="T18" fmla="*/ 83 w 820"/>
                <a:gd name="T19" fmla="*/ 93 h 1788"/>
                <a:gd name="T20" fmla="*/ 44 w 820"/>
                <a:gd name="T21" fmla="*/ 64 h 1788"/>
                <a:gd name="T22" fmla="*/ 13 w 820"/>
                <a:gd name="T23" fmla="*/ 40 h 1788"/>
                <a:gd name="T24" fmla="*/ 11 w 820"/>
                <a:gd name="T25" fmla="*/ 0 h 1788"/>
                <a:gd name="T26" fmla="*/ 35 w 820"/>
                <a:gd name="T27" fmla="*/ 15 h 1788"/>
                <a:gd name="T28" fmla="*/ 66 w 820"/>
                <a:gd name="T29" fmla="*/ 29 h 1788"/>
                <a:gd name="T30" fmla="*/ 103 w 820"/>
                <a:gd name="T31" fmla="*/ 46 h 1788"/>
                <a:gd name="T32" fmla="*/ 146 w 820"/>
                <a:gd name="T33" fmla="*/ 64 h 1788"/>
                <a:gd name="T34" fmla="*/ 196 w 820"/>
                <a:gd name="T35" fmla="*/ 83 h 1788"/>
                <a:gd name="T36" fmla="*/ 252 w 820"/>
                <a:gd name="T37" fmla="*/ 101 h 1788"/>
                <a:gd name="T38" fmla="*/ 315 w 820"/>
                <a:gd name="T39" fmla="*/ 120 h 1788"/>
                <a:gd name="T40" fmla="*/ 385 w 820"/>
                <a:gd name="T41" fmla="*/ 138 h 1788"/>
                <a:gd name="T42" fmla="*/ 453 w 820"/>
                <a:gd name="T43" fmla="*/ 153 h 1788"/>
                <a:gd name="T44" fmla="*/ 511 w 820"/>
                <a:gd name="T45" fmla="*/ 163 h 1788"/>
                <a:gd name="T46" fmla="*/ 562 w 820"/>
                <a:gd name="T47" fmla="*/ 173 h 1788"/>
                <a:gd name="T48" fmla="*/ 608 w 820"/>
                <a:gd name="T49" fmla="*/ 180 h 1788"/>
                <a:gd name="T50" fmla="*/ 645 w 820"/>
                <a:gd name="T51" fmla="*/ 186 h 1788"/>
                <a:gd name="T52" fmla="*/ 676 w 820"/>
                <a:gd name="T53" fmla="*/ 190 h 1788"/>
                <a:gd name="T54" fmla="*/ 700 w 820"/>
                <a:gd name="T55" fmla="*/ 192 h 1788"/>
                <a:gd name="T56" fmla="*/ 721 w 820"/>
                <a:gd name="T57" fmla="*/ 194 h 1788"/>
                <a:gd name="T58" fmla="*/ 735 w 820"/>
                <a:gd name="T59" fmla="*/ 287 h 1788"/>
                <a:gd name="T60" fmla="*/ 758 w 820"/>
                <a:gd name="T61" fmla="*/ 445 h 1788"/>
                <a:gd name="T62" fmla="*/ 783 w 820"/>
                <a:gd name="T63" fmla="*/ 731 h 1788"/>
                <a:gd name="T64" fmla="*/ 801 w 820"/>
                <a:gd name="T65" fmla="*/ 1143 h 1788"/>
                <a:gd name="T66" fmla="*/ 814 w 820"/>
                <a:gd name="T67" fmla="*/ 1541 h 1788"/>
                <a:gd name="T68" fmla="*/ 820 w 820"/>
                <a:gd name="T69" fmla="*/ 1781 h 1788"/>
                <a:gd name="T70" fmla="*/ 634 w 820"/>
                <a:gd name="T71" fmla="*/ 1236 h 1788"/>
                <a:gd name="T72" fmla="*/ 591 w 820"/>
                <a:gd name="T73" fmla="*/ 437 h 1788"/>
                <a:gd name="T74" fmla="*/ 585 w 820"/>
                <a:gd name="T75" fmla="*/ 309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0" h="1788">
                  <a:moveTo>
                    <a:pt x="556" y="305"/>
                  </a:moveTo>
                  <a:lnTo>
                    <a:pt x="552" y="305"/>
                  </a:lnTo>
                  <a:lnTo>
                    <a:pt x="544" y="303"/>
                  </a:lnTo>
                  <a:lnTo>
                    <a:pt x="525" y="301"/>
                  </a:lnTo>
                  <a:lnTo>
                    <a:pt x="503" y="295"/>
                  </a:lnTo>
                  <a:lnTo>
                    <a:pt x="474" y="289"/>
                  </a:lnTo>
                  <a:lnTo>
                    <a:pt x="439" y="278"/>
                  </a:lnTo>
                  <a:lnTo>
                    <a:pt x="396" y="266"/>
                  </a:lnTo>
                  <a:lnTo>
                    <a:pt x="348" y="252"/>
                  </a:lnTo>
                  <a:lnTo>
                    <a:pt x="326" y="243"/>
                  </a:lnTo>
                  <a:lnTo>
                    <a:pt x="303" y="233"/>
                  </a:lnTo>
                  <a:lnTo>
                    <a:pt x="278" y="221"/>
                  </a:lnTo>
                  <a:lnTo>
                    <a:pt x="254" y="208"/>
                  </a:lnTo>
                  <a:lnTo>
                    <a:pt x="227" y="192"/>
                  </a:lnTo>
                  <a:lnTo>
                    <a:pt x="202" y="178"/>
                  </a:lnTo>
                  <a:lnTo>
                    <a:pt x="177" y="161"/>
                  </a:lnTo>
                  <a:lnTo>
                    <a:pt x="153" y="143"/>
                  </a:lnTo>
                  <a:lnTo>
                    <a:pt x="128" y="126"/>
                  </a:lnTo>
                  <a:lnTo>
                    <a:pt x="105" y="110"/>
                  </a:lnTo>
                  <a:lnTo>
                    <a:pt x="83" y="93"/>
                  </a:lnTo>
                  <a:lnTo>
                    <a:pt x="62" y="79"/>
                  </a:lnTo>
                  <a:lnTo>
                    <a:pt x="44" y="64"/>
                  </a:lnTo>
                  <a:lnTo>
                    <a:pt x="27" y="50"/>
                  </a:lnTo>
                  <a:lnTo>
                    <a:pt x="13" y="40"/>
                  </a:lnTo>
                  <a:lnTo>
                    <a:pt x="0" y="29"/>
                  </a:lnTo>
                  <a:lnTo>
                    <a:pt x="11" y="0"/>
                  </a:lnTo>
                  <a:lnTo>
                    <a:pt x="23" y="7"/>
                  </a:lnTo>
                  <a:lnTo>
                    <a:pt x="35" y="15"/>
                  </a:lnTo>
                  <a:lnTo>
                    <a:pt x="50" y="21"/>
                  </a:lnTo>
                  <a:lnTo>
                    <a:pt x="66" y="29"/>
                  </a:lnTo>
                  <a:lnTo>
                    <a:pt x="83" y="38"/>
                  </a:lnTo>
                  <a:lnTo>
                    <a:pt x="103" y="46"/>
                  </a:lnTo>
                  <a:lnTo>
                    <a:pt x="124" y="56"/>
                  </a:lnTo>
                  <a:lnTo>
                    <a:pt x="146" y="64"/>
                  </a:lnTo>
                  <a:lnTo>
                    <a:pt x="169" y="75"/>
                  </a:lnTo>
                  <a:lnTo>
                    <a:pt x="196" y="83"/>
                  </a:lnTo>
                  <a:lnTo>
                    <a:pt x="223" y="93"/>
                  </a:lnTo>
                  <a:lnTo>
                    <a:pt x="252" y="101"/>
                  </a:lnTo>
                  <a:lnTo>
                    <a:pt x="282" y="112"/>
                  </a:lnTo>
                  <a:lnTo>
                    <a:pt x="315" y="120"/>
                  </a:lnTo>
                  <a:lnTo>
                    <a:pt x="348" y="130"/>
                  </a:lnTo>
                  <a:lnTo>
                    <a:pt x="385" y="138"/>
                  </a:lnTo>
                  <a:lnTo>
                    <a:pt x="420" y="147"/>
                  </a:lnTo>
                  <a:lnTo>
                    <a:pt x="453" y="153"/>
                  </a:lnTo>
                  <a:lnTo>
                    <a:pt x="482" y="159"/>
                  </a:lnTo>
                  <a:lnTo>
                    <a:pt x="511" y="163"/>
                  </a:lnTo>
                  <a:lnTo>
                    <a:pt x="538" y="169"/>
                  </a:lnTo>
                  <a:lnTo>
                    <a:pt x="562" y="173"/>
                  </a:lnTo>
                  <a:lnTo>
                    <a:pt x="585" y="178"/>
                  </a:lnTo>
                  <a:lnTo>
                    <a:pt x="608" y="180"/>
                  </a:lnTo>
                  <a:lnTo>
                    <a:pt x="626" y="184"/>
                  </a:lnTo>
                  <a:lnTo>
                    <a:pt x="645" y="186"/>
                  </a:lnTo>
                  <a:lnTo>
                    <a:pt x="661" y="188"/>
                  </a:lnTo>
                  <a:lnTo>
                    <a:pt x="676" y="190"/>
                  </a:lnTo>
                  <a:lnTo>
                    <a:pt x="690" y="190"/>
                  </a:lnTo>
                  <a:lnTo>
                    <a:pt x="700" y="192"/>
                  </a:lnTo>
                  <a:lnTo>
                    <a:pt x="713" y="194"/>
                  </a:lnTo>
                  <a:lnTo>
                    <a:pt x="721" y="194"/>
                  </a:lnTo>
                  <a:lnTo>
                    <a:pt x="727" y="233"/>
                  </a:lnTo>
                  <a:lnTo>
                    <a:pt x="735" y="287"/>
                  </a:lnTo>
                  <a:lnTo>
                    <a:pt x="746" y="357"/>
                  </a:lnTo>
                  <a:lnTo>
                    <a:pt x="758" y="445"/>
                  </a:lnTo>
                  <a:lnTo>
                    <a:pt x="770" y="565"/>
                  </a:lnTo>
                  <a:lnTo>
                    <a:pt x="783" y="731"/>
                  </a:lnTo>
                  <a:lnTo>
                    <a:pt x="793" y="931"/>
                  </a:lnTo>
                  <a:lnTo>
                    <a:pt x="801" y="1143"/>
                  </a:lnTo>
                  <a:lnTo>
                    <a:pt x="810" y="1353"/>
                  </a:lnTo>
                  <a:lnTo>
                    <a:pt x="814" y="1541"/>
                  </a:lnTo>
                  <a:lnTo>
                    <a:pt x="818" y="1689"/>
                  </a:lnTo>
                  <a:lnTo>
                    <a:pt x="820" y="1781"/>
                  </a:lnTo>
                  <a:lnTo>
                    <a:pt x="606" y="1788"/>
                  </a:lnTo>
                  <a:lnTo>
                    <a:pt x="634" y="1236"/>
                  </a:lnTo>
                  <a:lnTo>
                    <a:pt x="608" y="715"/>
                  </a:lnTo>
                  <a:lnTo>
                    <a:pt x="591" y="437"/>
                  </a:lnTo>
                  <a:lnTo>
                    <a:pt x="587" y="328"/>
                  </a:lnTo>
                  <a:lnTo>
                    <a:pt x="585" y="309"/>
                  </a:lnTo>
                  <a:lnTo>
                    <a:pt x="556" y="305"/>
                  </a:lnTo>
                  <a:close/>
                </a:path>
              </a:pathLst>
            </a:custGeom>
            <a:solidFill>
              <a:srgbClr val="FF9E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2838450" y="5710238"/>
              <a:ext cx="385763" cy="277813"/>
            </a:xfrm>
            <a:custGeom>
              <a:avLst/>
              <a:gdLst>
                <a:gd name="T0" fmla="*/ 163 w 243"/>
                <a:gd name="T1" fmla="*/ 0 h 175"/>
                <a:gd name="T2" fmla="*/ 184 w 243"/>
                <a:gd name="T3" fmla="*/ 6 h 175"/>
                <a:gd name="T4" fmla="*/ 200 w 243"/>
                <a:gd name="T5" fmla="*/ 19 h 175"/>
                <a:gd name="T6" fmla="*/ 212 w 243"/>
                <a:gd name="T7" fmla="*/ 35 h 175"/>
                <a:gd name="T8" fmla="*/ 223 w 243"/>
                <a:gd name="T9" fmla="*/ 56 h 175"/>
                <a:gd name="T10" fmla="*/ 231 w 243"/>
                <a:gd name="T11" fmla="*/ 81 h 175"/>
                <a:gd name="T12" fmla="*/ 237 w 243"/>
                <a:gd name="T13" fmla="*/ 107 h 175"/>
                <a:gd name="T14" fmla="*/ 241 w 243"/>
                <a:gd name="T15" fmla="*/ 138 h 175"/>
                <a:gd name="T16" fmla="*/ 243 w 243"/>
                <a:gd name="T17" fmla="*/ 169 h 175"/>
                <a:gd name="T18" fmla="*/ 0 w 243"/>
                <a:gd name="T19" fmla="*/ 175 h 175"/>
                <a:gd name="T20" fmla="*/ 17 w 243"/>
                <a:gd name="T21" fmla="*/ 140 h 175"/>
                <a:gd name="T22" fmla="*/ 35 w 243"/>
                <a:gd name="T23" fmla="*/ 105 h 175"/>
                <a:gd name="T24" fmla="*/ 56 w 243"/>
                <a:gd name="T25" fmla="*/ 76 h 175"/>
                <a:gd name="T26" fmla="*/ 77 w 243"/>
                <a:gd name="T27" fmla="*/ 50 h 175"/>
                <a:gd name="T28" fmla="*/ 97 w 243"/>
                <a:gd name="T29" fmla="*/ 27 h 175"/>
                <a:gd name="T30" fmla="*/ 118 w 243"/>
                <a:gd name="T31" fmla="*/ 11 h 175"/>
                <a:gd name="T32" fmla="*/ 140 w 243"/>
                <a:gd name="T33" fmla="*/ 2 h 175"/>
                <a:gd name="T34" fmla="*/ 163 w 243"/>
                <a:gd name="T3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3" h="175">
                  <a:moveTo>
                    <a:pt x="163" y="0"/>
                  </a:moveTo>
                  <a:lnTo>
                    <a:pt x="184" y="6"/>
                  </a:lnTo>
                  <a:lnTo>
                    <a:pt x="200" y="19"/>
                  </a:lnTo>
                  <a:lnTo>
                    <a:pt x="212" y="35"/>
                  </a:lnTo>
                  <a:lnTo>
                    <a:pt x="223" y="56"/>
                  </a:lnTo>
                  <a:lnTo>
                    <a:pt x="231" y="81"/>
                  </a:lnTo>
                  <a:lnTo>
                    <a:pt x="237" y="107"/>
                  </a:lnTo>
                  <a:lnTo>
                    <a:pt x="241" y="138"/>
                  </a:lnTo>
                  <a:lnTo>
                    <a:pt x="243" y="169"/>
                  </a:lnTo>
                  <a:lnTo>
                    <a:pt x="0" y="175"/>
                  </a:lnTo>
                  <a:lnTo>
                    <a:pt x="17" y="140"/>
                  </a:lnTo>
                  <a:lnTo>
                    <a:pt x="35" y="105"/>
                  </a:lnTo>
                  <a:lnTo>
                    <a:pt x="56" y="76"/>
                  </a:lnTo>
                  <a:lnTo>
                    <a:pt x="77" y="50"/>
                  </a:lnTo>
                  <a:lnTo>
                    <a:pt x="97" y="27"/>
                  </a:lnTo>
                  <a:lnTo>
                    <a:pt x="118" y="11"/>
                  </a:lnTo>
                  <a:lnTo>
                    <a:pt x="140" y="2"/>
                  </a:lnTo>
                  <a:lnTo>
                    <a:pt x="163" y="0"/>
                  </a:lnTo>
                  <a:close/>
                </a:path>
              </a:pathLst>
            </a:custGeom>
            <a:solidFill>
              <a:srgbClr val="FF9E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3427413" y="4181475"/>
              <a:ext cx="758825" cy="1793875"/>
            </a:xfrm>
            <a:custGeom>
              <a:avLst/>
              <a:gdLst>
                <a:gd name="T0" fmla="*/ 410 w 478"/>
                <a:gd name="T1" fmla="*/ 1120 h 1130"/>
                <a:gd name="T2" fmla="*/ 0 w 478"/>
                <a:gd name="T3" fmla="*/ 1130 h 1130"/>
                <a:gd name="T4" fmla="*/ 128 w 478"/>
                <a:gd name="T5" fmla="*/ 755 h 1130"/>
                <a:gd name="T6" fmla="*/ 161 w 478"/>
                <a:gd name="T7" fmla="*/ 718 h 1130"/>
                <a:gd name="T8" fmla="*/ 196 w 478"/>
                <a:gd name="T9" fmla="*/ 677 h 1130"/>
                <a:gd name="T10" fmla="*/ 229 w 478"/>
                <a:gd name="T11" fmla="*/ 632 h 1130"/>
                <a:gd name="T12" fmla="*/ 264 w 478"/>
                <a:gd name="T13" fmla="*/ 582 h 1130"/>
                <a:gd name="T14" fmla="*/ 297 w 478"/>
                <a:gd name="T15" fmla="*/ 531 h 1130"/>
                <a:gd name="T16" fmla="*/ 327 w 478"/>
                <a:gd name="T17" fmla="*/ 473 h 1130"/>
                <a:gd name="T18" fmla="*/ 360 w 478"/>
                <a:gd name="T19" fmla="*/ 414 h 1130"/>
                <a:gd name="T20" fmla="*/ 391 w 478"/>
                <a:gd name="T21" fmla="*/ 350 h 1130"/>
                <a:gd name="T22" fmla="*/ 410 w 478"/>
                <a:gd name="T23" fmla="*/ 306 h 1130"/>
                <a:gd name="T24" fmla="*/ 426 w 478"/>
                <a:gd name="T25" fmla="*/ 263 h 1130"/>
                <a:gd name="T26" fmla="*/ 439 w 478"/>
                <a:gd name="T27" fmla="*/ 220 h 1130"/>
                <a:gd name="T28" fmla="*/ 451 w 478"/>
                <a:gd name="T29" fmla="*/ 175 h 1130"/>
                <a:gd name="T30" fmla="*/ 459 w 478"/>
                <a:gd name="T31" fmla="*/ 131 h 1130"/>
                <a:gd name="T32" fmla="*/ 465 w 478"/>
                <a:gd name="T33" fmla="*/ 86 h 1130"/>
                <a:gd name="T34" fmla="*/ 470 w 478"/>
                <a:gd name="T35" fmla="*/ 43 h 1130"/>
                <a:gd name="T36" fmla="*/ 474 w 478"/>
                <a:gd name="T37" fmla="*/ 0 h 1130"/>
                <a:gd name="T38" fmla="*/ 476 w 478"/>
                <a:gd name="T39" fmla="*/ 29 h 1130"/>
                <a:gd name="T40" fmla="*/ 476 w 478"/>
                <a:gd name="T41" fmla="*/ 57 h 1130"/>
                <a:gd name="T42" fmla="*/ 478 w 478"/>
                <a:gd name="T43" fmla="*/ 86 h 1130"/>
                <a:gd name="T44" fmla="*/ 478 w 478"/>
                <a:gd name="T45" fmla="*/ 115 h 1130"/>
                <a:gd name="T46" fmla="*/ 476 w 478"/>
                <a:gd name="T47" fmla="*/ 243 h 1130"/>
                <a:gd name="T48" fmla="*/ 470 w 478"/>
                <a:gd name="T49" fmla="*/ 385 h 1130"/>
                <a:gd name="T50" fmla="*/ 459 w 478"/>
                <a:gd name="T51" fmla="*/ 535 h 1130"/>
                <a:gd name="T52" fmla="*/ 449 w 478"/>
                <a:gd name="T53" fmla="*/ 685 h 1130"/>
                <a:gd name="T54" fmla="*/ 437 w 478"/>
                <a:gd name="T55" fmla="*/ 825 h 1130"/>
                <a:gd name="T56" fmla="*/ 426 w 478"/>
                <a:gd name="T57" fmla="*/ 951 h 1130"/>
                <a:gd name="T58" fmla="*/ 416 w 478"/>
                <a:gd name="T59" fmla="*/ 1052 h 1130"/>
                <a:gd name="T60" fmla="*/ 410 w 478"/>
                <a:gd name="T61" fmla="*/ 1120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8" h="1130">
                  <a:moveTo>
                    <a:pt x="410" y="1120"/>
                  </a:moveTo>
                  <a:lnTo>
                    <a:pt x="0" y="1130"/>
                  </a:lnTo>
                  <a:lnTo>
                    <a:pt x="128" y="755"/>
                  </a:lnTo>
                  <a:lnTo>
                    <a:pt x="161" y="718"/>
                  </a:lnTo>
                  <a:lnTo>
                    <a:pt x="196" y="677"/>
                  </a:lnTo>
                  <a:lnTo>
                    <a:pt x="229" y="632"/>
                  </a:lnTo>
                  <a:lnTo>
                    <a:pt x="264" y="582"/>
                  </a:lnTo>
                  <a:lnTo>
                    <a:pt x="297" y="531"/>
                  </a:lnTo>
                  <a:lnTo>
                    <a:pt x="327" y="473"/>
                  </a:lnTo>
                  <a:lnTo>
                    <a:pt x="360" y="414"/>
                  </a:lnTo>
                  <a:lnTo>
                    <a:pt x="391" y="350"/>
                  </a:lnTo>
                  <a:lnTo>
                    <a:pt x="410" y="306"/>
                  </a:lnTo>
                  <a:lnTo>
                    <a:pt x="426" y="263"/>
                  </a:lnTo>
                  <a:lnTo>
                    <a:pt x="439" y="220"/>
                  </a:lnTo>
                  <a:lnTo>
                    <a:pt x="451" y="175"/>
                  </a:lnTo>
                  <a:lnTo>
                    <a:pt x="459" y="131"/>
                  </a:lnTo>
                  <a:lnTo>
                    <a:pt x="465" y="86"/>
                  </a:lnTo>
                  <a:lnTo>
                    <a:pt x="470" y="43"/>
                  </a:lnTo>
                  <a:lnTo>
                    <a:pt x="474" y="0"/>
                  </a:lnTo>
                  <a:lnTo>
                    <a:pt x="476" y="29"/>
                  </a:lnTo>
                  <a:lnTo>
                    <a:pt x="476" y="57"/>
                  </a:lnTo>
                  <a:lnTo>
                    <a:pt x="478" y="86"/>
                  </a:lnTo>
                  <a:lnTo>
                    <a:pt x="478" y="115"/>
                  </a:lnTo>
                  <a:lnTo>
                    <a:pt x="476" y="243"/>
                  </a:lnTo>
                  <a:lnTo>
                    <a:pt x="470" y="385"/>
                  </a:lnTo>
                  <a:lnTo>
                    <a:pt x="459" y="535"/>
                  </a:lnTo>
                  <a:lnTo>
                    <a:pt x="449" y="685"/>
                  </a:lnTo>
                  <a:lnTo>
                    <a:pt x="437" y="825"/>
                  </a:lnTo>
                  <a:lnTo>
                    <a:pt x="426" y="951"/>
                  </a:lnTo>
                  <a:lnTo>
                    <a:pt x="416" y="1052"/>
                  </a:lnTo>
                  <a:lnTo>
                    <a:pt x="410" y="1120"/>
                  </a:lnTo>
                  <a:close/>
                </a:path>
              </a:pathLst>
            </a:custGeom>
            <a:solidFill>
              <a:srgbClr val="FF9E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4152900" y="3187700"/>
              <a:ext cx="957263" cy="584200"/>
            </a:xfrm>
            <a:custGeom>
              <a:avLst/>
              <a:gdLst>
                <a:gd name="T0" fmla="*/ 278 w 603"/>
                <a:gd name="T1" fmla="*/ 257 h 368"/>
                <a:gd name="T2" fmla="*/ 235 w 603"/>
                <a:gd name="T3" fmla="*/ 282 h 368"/>
                <a:gd name="T4" fmla="*/ 196 w 603"/>
                <a:gd name="T5" fmla="*/ 302 h 368"/>
                <a:gd name="T6" fmla="*/ 163 w 603"/>
                <a:gd name="T7" fmla="*/ 319 h 368"/>
                <a:gd name="T8" fmla="*/ 134 w 603"/>
                <a:gd name="T9" fmla="*/ 333 h 368"/>
                <a:gd name="T10" fmla="*/ 107 w 603"/>
                <a:gd name="T11" fmla="*/ 346 h 368"/>
                <a:gd name="T12" fmla="*/ 87 w 603"/>
                <a:gd name="T13" fmla="*/ 356 h 368"/>
                <a:gd name="T14" fmla="*/ 70 w 603"/>
                <a:gd name="T15" fmla="*/ 362 h 368"/>
                <a:gd name="T16" fmla="*/ 56 w 603"/>
                <a:gd name="T17" fmla="*/ 368 h 368"/>
                <a:gd name="T18" fmla="*/ 41 w 603"/>
                <a:gd name="T19" fmla="*/ 294 h 368"/>
                <a:gd name="T20" fmla="*/ 25 w 603"/>
                <a:gd name="T21" fmla="*/ 230 h 368"/>
                <a:gd name="T22" fmla="*/ 10 w 603"/>
                <a:gd name="T23" fmla="*/ 181 h 368"/>
                <a:gd name="T24" fmla="*/ 0 w 603"/>
                <a:gd name="T25" fmla="*/ 146 h 368"/>
                <a:gd name="T26" fmla="*/ 27 w 603"/>
                <a:gd name="T27" fmla="*/ 144 h 368"/>
                <a:gd name="T28" fmla="*/ 56 w 603"/>
                <a:gd name="T29" fmla="*/ 144 h 368"/>
                <a:gd name="T30" fmla="*/ 89 w 603"/>
                <a:gd name="T31" fmla="*/ 140 h 368"/>
                <a:gd name="T32" fmla="*/ 126 w 603"/>
                <a:gd name="T33" fmla="*/ 136 h 368"/>
                <a:gd name="T34" fmla="*/ 167 w 603"/>
                <a:gd name="T35" fmla="*/ 130 h 368"/>
                <a:gd name="T36" fmla="*/ 210 w 603"/>
                <a:gd name="T37" fmla="*/ 121 h 368"/>
                <a:gd name="T38" fmla="*/ 260 w 603"/>
                <a:gd name="T39" fmla="*/ 113 h 368"/>
                <a:gd name="T40" fmla="*/ 311 w 603"/>
                <a:gd name="T41" fmla="*/ 101 h 368"/>
                <a:gd name="T42" fmla="*/ 367 w 603"/>
                <a:gd name="T43" fmla="*/ 86 h 368"/>
                <a:gd name="T44" fmla="*/ 416 w 603"/>
                <a:gd name="T45" fmla="*/ 72 h 368"/>
                <a:gd name="T46" fmla="*/ 459 w 603"/>
                <a:gd name="T47" fmla="*/ 57 h 368"/>
                <a:gd name="T48" fmla="*/ 496 w 603"/>
                <a:gd name="T49" fmla="*/ 45 h 368"/>
                <a:gd name="T50" fmla="*/ 527 w 603"/>
                <a:gd name="T51" fmla="*/ 33 h 368"/>
                <a:gd name="T52" fmla="*/ 554 w 603"/>
                <a:gd name="T53" fmla="*/ 20 h 368"/>
                <a:gd name="T54" fmla="*/ 575 w 603"/>
                <a:gd name="T55" fmla="*/ 10 h 368"/>
                <a:gd name="T56" fmla="*/ 591 w 603"/>
                <a:gd name="T57" fmla="*/ 0 h 368"/>
                <a:gd name="T58" fmla="*/ 603 w 603"/>
                <a:gd name="T59" fmla="*/ 16 h 368"/>
                <a:gd name="T60" fmla="*/ 585 w 603"/>
                <a:gd name="T61" fmla="*/ 35 h 368"/>
                <a:gd name="T62" fmla="*/ 558 w 603"/>
                <a:gd name="T63" fmla="*/ 57 h 368"/>
                <a:gd name="T64" fmla="*/ 525 w 603"/>
                <a:gd name="T65" fmla="*/ 86 h 368"/>
                <a:gd name="T66" fmla="*/ 488 w 603"/>
                <a:gd name="T67" fmla="*/ 117 h 368"/>
                <a:gd name="T68" fmla="*/ 443 w 603"/>
                <a:gd name="T69" fmla="*/ 150 h 368"/>
                <a:gd name="T70" fmla="*/ 393 w 603"/>
                <a:gd name="T71" fmla="*/ 185 h 368"/>
                <a:gd name="T72" fmla="*/ 338 w 603"/>
                <a:gd name="T73" fmla="*/ 222 h 368"/>
                <a:gd name="T74" fmla="*/ 278 w 603"/>
                <a:gd name="T75" fmla="*/ 25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3" h="368">
                  <a:moveTo>
                    <a:pt x="278" y="257"/>
                  </a:moveTo>
                  <a:lnTo>
                    <a:pt x="235" y="282"/>
                  </a:lnTo>
                  <a:lnTo>
                    <a:pt x="196" y="302"/>
                  </a:lnTo>
                  <a:lnTo>
                    <a:pt x="163" y="319"/>
                  </a:lnTo>
                  <a:lnTo>
                    <a:pt x="134" y="333"/>
                  </a:lnTo>
                  <a:lnTo>
                    <a:pt x="107" y="346"/>
                  </a:lnTo>
                  <a:lnTo>
                    <a:pt x="87" y="356"/>
                  </a:lnTo>
                  <a:lnTo>
                    <a:pt x="70" y="362"/>
                  </a:lnTo>
                  <a:lnTo>
                    <a:pt x="56" y="368"/>
                  </a:lnTo>
                  <a:lnTo>
                    <a:pt x="41" y="294"/>
                  </a:lnTo>
                  <a:lnTo>
                    <a:pt x="25" y="230"/>
                  </a:lnTo>
                  <a:lnTo>
                    <a:pt x="10" y="181"/>
                  </a:lnTo>
                  <a:lnTo>
                    <a:pt x="0" y="146"/>
                  </a:lnTo>
                  <a:lnTo>
                    <a:pt x="27" y="144"/>
                  </a:lnTo>
                  <a:lnTo>
                    <a:pt x="56" y="144"/>
                  </a:lnTo>
                  <a:lnTo>
                    <a:pt x="89" y="140"/>
                  </a:lnTo>
                  <a:lnTo>
                    <a:pt x="126" y="136"/>
                  </a:lnTo>
                  <a:lnTo>
                    <a:pt x="167" y="130"/>
                  </a:lnTo>
                  <a:lnTo>
                    <a:pt x="210" y="121"/>
                  </a:lnTo>
                  <a:lnTo>
                    <a:pt x="260" y="113"/>
                  </a:lnTo>
                  <a:lnTo>
                    <a:pt x="311" y="101"/>
                  </a:lnTo>
                  <a:lnTo>
                    <a:pt x="367" y="86"/>
                  </a:lnTo>
                  <a:lnTo>
                    <a:pt x="416" y="72"/>
                  </a:lnTo>
                  <a:lnTo>
                    <a:pt x="459" y="57"/>
                  </a:lnTo>
                  <a:lnTo>
                    <a:pt x="496" y="45"/>
                  </a:lnTo>
                  <a:lnTo>
                    <a:pt x="527" y="33"/>
                  </a:lnTo>
                  <a:lnTo>
                    <a:pt x="554" y="20"/>
                  </a:lnTo>
                  <a:lnTo>
                    <a:pt x="575" y="10"/>
                  </a:lnTo>
                  <a:lnTo>
                    <a:pt x="591" y="0"/>
                  </a:lnTo>
                  <a:lnTo>
                    <a:pt x="603" y="16"/>
                  </a:lnTo>
                  <a:lnTo>
                    <a:pt x="585" y="35"/>
                  </a:lnTo>
                  <a:lnTo>
                    <a:pt x="558" y="57"/>
                  </a:lnTo>
                  <a:lnTo>
                    <a:pt x="525" y="86"/>
                  </a:lnTo>
                  <a:lnTo>
                    <a:pt x="488" y="117"/>
                  </a:lnTo>
                  <a:lnTo>
                    <a:pt x="443" y="150"/>
                  </a:lnTo>
                  <a:lnTo>
                    <a:pt x="393" y="185"/>
                  </a:lnTo>
                  <a:lnTo>
                    <a:pt x="338" y="222"/>
                  </a:lnTo>
                  <a:lnTo>
                    <a:pt x="278" y="257"/>
                  </a:lnTo>
                  <a:close/>
                </a:path>
              </a:pathLst>
            </a:custGeom>
            <a:solidFill>
              <a:srgbClr val="FF9E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p:nvSpPr>
          <p:spPr bwMode="auto">
            <a:xfrm>
              <a:off x="5211763" y="3778250"/>
              <a:ext cx="242888" cy="1981200"/>
            </a:xfrm>
            <a:custGeom>
              <a:avLst/>
              <a:gdLst>
                <a:gd name="T0" fmla="*/ 136 w 153"/>
                <a:gd name="T1" fmla="*/ 48 h 1248"/>
                <a:gd name="T2" fmla="*/ 76 w 153"/>
                <a:gd name="T3" fmla="*/ 264 h 1248"/>
                <a:gd name="T4" fmla="*/ 85 w 153"/>
                <a:gd name="T5" fmla="*/ 276 h 1248"/>
                <a:gd name="T6" fmla="*/ 87 w 153"/>
                <a:gd name="T7" fmla="*/ 280 h 1248"/>
                <a:gd name="T8" fmla="*/ 93 w 153"/>
                <a:gd name="T9" fmla="*/ 293 h 1248"/>
                <a:gd name="T10" fmla="*/ 99 w 153"/>
                <a:gd name="T11" fmla="*/ 315 h 1248"/>
                <a:gd name="T12" fmla="*/ 109 w 153"/>
                <a:gd name="T13" fmla="*/ 350 h 1248"/>
                <a:gd name="T14" fmla="*/ 120 w 153"/>
                <a:gd name="T15" fmla="*/ 400 h 1248"/>
                <a:gd name="T16" fmla="*/ 132 w 153"/>
                <a:gd name="T17" fmla="*/ 464 h 1248"/>
                <a:gd name="T18" fmla="*/ 142 w 153"/>
                <a:gd name="T19" fmla="*/ 546 h 1248"/>
                <a:gd name="T20" fmla="*/ 151 w 153"/>
                <a:gd name="T21" fmla="*/ 645 h 1248"/>
                <a:gd name="T22" fmla="*/ 153 w 153"/>
                <a:gd name="T23" fmla="*/ 725 h 1248"/>
                <a:gd name="T24" fmla="*/ 149 w 153"/>
                <a:gd name="T25" fmla="*/ 808 h 1248"/>
                <a:gd name="T26" fmla="*/ 138 w 153"/>
                <a:gd name="T27" fmla="*/ 892 h 1248"/>
                <a:gd name="T28" fmla="*/ 126 w 153"/>
                <a:gd name="T29" fmla="*/ 972 h 1248"/>
                <a:gd name="T30" fmla="*/ 109 w 153"/>
                <a:gd name="T31" fmla="*/ 1051 h 1248"/>
                <a:gd name="T32" fmla="*/ 91 w 153"/>
                <a:gd name="T33" fmla="*/ 1125 h 1248"/>
                <a:gd name="T34" fmla="*/ 74 w 153"/>
                <a:gd name="T35" fmla="*/ 1191 h 1248"/>
                <a:gd name="T36" fmla="*/ 58 w 153"/>
                <a:gd name="T37" fmla="*/ 1248 h 1248"/>
                <a:gd name="T38" fmla="*/ 48 w 153"/>
                <a:gd name="T39" fmla="*/ 1199 h 1248"/>
                <a:gd name="T40" fmla="*/ 39 w 153"/>
                <a:gd name="T41" fmla="*/ 1139 h 1248"/>
                <a:gd name="T42" fmla="*/ 31 w 153"/>
                <a:gd name="T43" fmla="*/ 1069 h 1248"/>
                <a:gd name="T44" fmla="*/ 25 w 153"/>
                <a:gd name="T45" fmla="*/ 985 h 1248"/>
                <a:gd name="T46" fmla="*/ 33 w 153"/>
                <a:gd name="T47" fmla="*/ 567 h 1248"/>
                <a:gd name="T48" fmla="*/ 37 w 153"/>
                <a:gd name="T49" fmla="*/ 350 h 1248"/>
                <a:gd name="T50" fmla="*/ 39 w 153"/>
                <a:gd name="T51" fmla="*/ 268 h 1248"/>
                <a:gd name="T52" fmla="*/ 39 w 153"/>
                <a:gd name="T53" fmla="*/ 256 h 1248"/>
                <a:gd name="T54" fmla="*/ 0 w 153"/>
                <a:gd name="T55" fmla="*/ 0 h 1248"/>
                <a:gd name="T56" fmla="*/ 109 w 153"/>
                <a:gd name="T57" fmla="*/ 70 h 1248"/>
                <a:gd name="T58" fmla="*/ 136 w 153"/>
                <a:gd name="T59" fmla="*/ 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 h="1248">
                  <a:moveTo>
                    <a:pt x="136" y="48"/>
                  </a:moveTo>
                  <a:lnTo>
                    <a:pt x="76" y="264"/>
                  </a:lnTo>
                  <a:lnTo>
                    <a:pt x="85" y="276"/>
                  </a:lnTo>
                  <a:lnTo>
                    <a:pt x="87" y="280"/>
                  </a:lnTo>
                  <a:lnTo>
                    <a:pt x="93" y="293"/>
                  </a:lnTo>
                  <a:lnTo>
                    <a:pt x="99" y="315"/>
                  </a:lnTo>
                  <a:lnTo>
                    <a:pt x="109" y="350"/>
                  </a:lnTo>
                  <a:lnTo>
                    <a:pt x="120" y="400"/>
                  </a:lnTo>
                  <a:lnTo>
                    <a:pt x="132" y="464"/>
                  </a:lnTo>
                  <a:lnTo>
                    <a:pt x="142" y="546"/>
                  </a:lnTo>
                  <a:lnTo>
                    <a:pt x="151" y="645"/>
                  </a:lnTo>
                  <a:lnTo>
                    <a:pt x="153" y="725"/>
                  </a:lnTo>
                  <a:lnTo>
                    <a:pt x="149" y="808"/>
                  </a:lnTo>
                  <a:lnTo>
                    <a:pt x="138" y="892"/>
                  </a:lnTo>
                  <a:lnTo>
                    <a:pt x="126" y="972"/>
                  </a:lnTo>
                  <a:lnTo>
                    <a:pt x="109" y="1051"/>
                  </a:lnTo>
                  <a:lnTo>
                    <a:pt x="91" y="1125"/>
                  </a:lnTo>
                  <a:lnTo>
                    <a:pt x="74" y="1191"/>
                  </a:lnTo>
                  <a:lnTo>
                    <a:pt x="58" y="1248"/>
                  </a:lnTo>
                  <a:lnTo>
                    <a:pt x="48" y="1199"/>
                  </a:lnTo>
                  <a:lnTo>
                    <a:pt x="39" y="1139"/>
                  </a:lnTo>
                  <a:lnTo>
                    <a:pt x="31" y="1069"/>
                  </a:lnTo>
                  <a:lnTo>
                    <a:pt x="25" y="985"/>
                  </a:lnTo>
                  <a:lnTo>
                    <a:pt x="33" y="567"/>
                  </a:lnTo>
                  <a:lnTo>
                    <a:pt x="37" y="350"/>
                  </a:lnTo>
                  <a:lnTo>
                    <a:pt x="39" y="268"/>
                  </a:lnTo>
                  <a:lnTo>
                    <a:pt x="39" y="256"/>
                  </a:lnTo>
                  <a:lnTo>
                    <a:pt x="0" y="0"/>
                  </a:lnTo>
                  <a:lnTo>
                    <a:pt x="109" y="70"/>
                  </a:lnTo>
                  <a:lnTo>
                    <a:pt x="136" y="48"/>
                  </a:lnTo>
                  <a:close/>
                </a:path>
              </a:pathLst>
            </a:custGeom>
            <a:solidFill>
              <a:srgbClr val="FF30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5437188" y="3105150"/>
              <a:ext cx="388938" cy="271463"/>
            </a:xfrm>
            <a:custGeom>
              <a:avLst/>
              <a:gdLst>
                <a:gd name="T0" fmla="*/ 217 w 245"/>
                <a:gd name="T1" fmla="*/ 124 h 171"/>
                <a:gd name="T2" fmla="*/ 223 w 245"/>
                <a:gd name="T3" fmla="*/ 126 h 171"/>
                <a:gd name="T4" fmla="*/ 231 w 245"/>
                <a:gd name="T5" fmla="*/ 126 h 171"/>
                <a:gd name="T6" fmla="*/ 237 w 245"/>
                <a:gd name="T7" fmla="*/ 128 h 171"/>
                <a:gd name="T8" fmla="*/ 245 w 245"/>
                <a:gd name="T9" fmla="*/ 130 h 171"/>
                <a:gd name="T10" fmla="*/ 237 w 245"/>
                <a:gd name="T11" fmla="*/ 138 h 171"/>
                <a:gd name="T12" fmla="*/ 225 w 245"/>
                <a:gd name="T13" fmla="*/ 147 h 171"/>
                <a:gd name="T14" fmla="*/ 214 w 245"/>
                <a:gd name="T15" fmla="*/ 155 h 171"/>
                <a:gd name="T16" fmla="*/ 202 w 245"/>
                <a:gd name="T17" fmla="*/ 159 h 171"/>
                <a:gd name="T18" fmla="*/ 188 w 245"/>
                <a:gd name="T19" fmla="*/ 165 h 171"/>
                <a:gd name="T20" fmla="*/ 173 w 245"/>
                <a:gd name="T21" fmla="*/ 169 h 171"/>
                <a:gd name="T22" fmla="*/ 159 w 245"/>
                <a:gd name="T23" fmla="*/ 171 h 171"/>
                <a:gd name="T24" fmla="*/ 144 w 245"/>
                <a:gd name="T25" fmla="*/ 171 h 171"/>
                <a:gd name="T26" fmla="*/ 134 w 245"/>
                <a:gd name="T27" fmla="*/ 171 h 171"/>
                <a:gd name="T28" fmla="*/ 126 w 245"/>
                <a:gd name="T29" fmla="*/ 171 h 171"/>
                <a:gd name="T30" fmla="*/ 116 w 245"/>
                <a:gd name="T31" fmla="*/ 169 h 171"/>
                <a:gd name="T32" fmla="*/ 107 w 245"/>
                <a:gd name="T33" fmla="*/ 167 h 171"/>
                <a:gd name="T34" fmla="*/ 99 w 245"/>
                <a:gd name="T35" fmla="*/ 165 h 171"/>
                <a:gd name="T36" fmla="*/ 93 w 245"/>
                <a:gd name="T37" fmla="*/ 161 h 171"/>
                <a:gd name="T38" fmla="*/ 87 w 245"/>
                <a:gd name="T39" fmla="*/ 159 h 171"/>
                <a:gd name="T40" fmla="*/ 83 w 245"/>
                <a:gd name="T41" fmla="*/ 155 h 171"/>
                <a:gd name="T42" fmla="*/ 74 w 245"/>
                <a:gd name="T43" fmla="*/ 147 h 171"/>
                <a:gd name="T44" fmla="*/ 66 w 245"/>
                <a:gd name="T45" fmla="*/ 138 h 171"/>
                <a:gd name="T46" fmla="*/ 56 w 245"/>
                <a:gd name="T47" fmla="*/ 128 h 171"/>
                <a:gd name="T48" fmla="*/ 46 w 245"/>
                <a:gd name="T49" fmla="*/ 116 h 171"/>
                <a:gd name="T50" fmla="*/ 35 w 245"/>
                <a:gd name="T51" fmla="*/ 103 h 171"/>
                <a:gd name="T52" fmla="*/ 23 w 245"/>
                <a:gd name="T53" fmla="*/ 89 h 171"/>
                <a:gd name="T54" fmla="*/ 13 w 245"/>
                <a:gd name="T55" fmla="*/ 77 h 171"/>
                <a:gd name="T56" fmla="*/ 0 w 245"/>
                <a:gd name="T57" fmla="*/ 62 h 171"/>
                <a:gd name="T58" fmla="*/ 0 w 245"/>
                <a:gd name="T59" fmla="*/ 0 h 171"/>
                <a:gd name="T60" fmla="*/ 13 w 245"/>
                <a:gd name="T61" fmla="*/ 13 h 171"/>
                <a:gd name="T62" fmla="*/ 25 w 245"/>
                <a:gd name="T63" fmla="*/ 25 h 171"/>
                <a:gd name="T64" fmla="*/ 42 w 245"/>
                <a:gd name="T65" fmla="*/ 39 h 171"/>
                <a:gd name="T66" fmla="*/ 58 w 245"/>
                <a:gd name="T67" fmla="*/ 54 h 171"/>
                <a:gd name="T68" fmla="*/ 77 w 245"/>
                <a:gd name="T69" fmla="*/ 68 h 171"/>
                <a:gd name="T70" fmla="*/ 97 w 245"/>
                <a:gd name="T71" fmla="*/ 83 h 171"/>
                <a:gd name="T72" fmla="*/ 118 w 245"/>
                <a:gd name="T73" fmla="*/ 93 h 171"/>
                <a:gd name="T74" fmla="*/ 138 w 245"/>
                <a:gd name="T75" fmla="*/ 103 h 171"/>
                <a:gd name="T76" fmla="*/ 149 w 245"/>
                <a:gd name="T77" fmla="*/ 107 h 171"/>
                <a:gd name="T78" fmla="*/ 157 w 245"/>
                <a:gd name="T79" fmla="*/ 109 h 171"/>
                <a:gd name="T80" fmla="*/ 167 w 245"/>
                <a:gd name="T81" fmla="*/ 114 h 171"/>
                <a:gd name="T82" fmla="*/ 177 w 245"/>
                <a:gd name="T83" fmla="*/ 116 h 171"/>
                <a:gd name="T84" fmla="*/ 188 w 245"/>
                <a:gd name="T85" fmla="*/ 118 h 171"/>
                <a:gd name="T86" fmla="*/ 198 w 245"/>
                <a:gd name="T87" fmla="*/ 120 h 171"/>
                <a:gd name="T88" fmla="*/ 206 w 245"/>
                <a:gd name="T89" fmla="*/ 122 h 171"/>
                <a:gd name="T90" fmla="*/ 217 w 245"/>
                <a:gd name="T91" fmla="*/ 1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 h="171">
                  <a:moveTo>
                    <a:pt x="217" y="124"/>
                  </a:moveTo>
                  <a:lnTo>
                    <a:pt x="223" y="126"/>
                  </a:lnTo>
                  <a:lnTo>
                    <a:pt x="231" y="126"/>
                  </a:lnTo>
                  <a:lnTo>
                    <a:pt x="237" y="128"/>
                  </a:lnTo>
                  <a:lnTo>
                    <a:pt x="245" y="130"/>
                  </a:lnTo>
                  <a:lnTo>
                    <a:pt x="237" y="138"/>
                  </a:lnTo>
                  <a:lnTo>
                    <a:pt x="225" y="147"/>
                  </a:lnTo>
                  <a:lnTo>
                    <a:pt x="214" y="155"/>
                  </a:lnTo>
                  <a:lnTo>
                    <a:pt x="202" y="159"/>
                  </a:lnTo>
                  <a:lnTo>
                    <a:pt x="188" y="165"/>
                  </a:lnTo>
                  <a:lnTo>
                    <a:pt x="173" y="169"/>
                  </a:lnTo>
                  <a:lnTo>
                    <a:pt x="159" y="171"/>
                  </a:lnTo>
                  <a:lnTo>
                    <a:pt x="144" y="171"/>
                  </a:lnTo>
                  <a:lnTo>
                    <a:pt x="134" y="171"/>
                  </a:lnTo>
                  <a:lnTo>
                    <a:pt x="126" y="171"/>
                  </a:lnTo>
                  <a:lnTo>
                    <a:pt x="116" y="169"/>
                  </a:lnTo>
                  <a:lnTo>
                    <a:pt x="107" y="167"/>
                  </a:lnTo>
                  <a:lnTo>
                    <a:pt x="99" y="165"/>
                  </a:lnTo>
                  <a:lnTo>
                    <a:pt x="93" y="161"/>
                  </a:lnTo>
                  <a:lnTo>
                    <a:pt x="87" y="159"/>
                  </a:lnTo>
                  <a:lnTo>
                    <a:pt x="83" y="155"/>
                  </a:lnTo>
                  <a:lnTo>
                    <a:pt x="74" y="147"/>
                  </a:lnTo>
                  <a:lnTo>
                    <a:pt x="66" y="138"/>
                  </a:lnTo>
                  <a:lnTo>
                    <a:pt x="56" y="128"/>
                  </a:lnTo>
                  <a:lnTo>
                    <a:pt x="46" y="116"/>
                  </a:lnTo>
                  <a:lnTo>
                    <a:pt x="35" y="103"/>
                  </a:lnTo>
                  <a:lnTo>
                    <a:pt x="23" y="89"/>
                  </a:lnTo>
                  <a:lnTo>
                    <a:pt x="13" y="77"/>
                  </a:lnTo>
                  <a:lnTo>
                    <a:pt x="0" y="62"/>
                  </a:lnTo>
                  <a:lnTo>
                    <a:pt x="0" y="0"/>
                  </a:lnTo>
                  <a:lnTo>
                    <a:pt x="13" y="13"/>
                  </a:lnTo>
                  <a:lnTo>
                    <a:pt x="25" y="25"/>
                  </a:lnTo>
                  <a:lnTo>
                    <a:pt x="42" y="39"/>
                  </a:lnTo>
                  <a:lnTo>
                    <a:pt x="58" y="54"/>
                  </a:lnTo>
                  <a:lnTo>
                    <a:pt x="77" y="68"/>
                  </a:lnTo>
                  <a:lnTo>
                    <a:pt x="97" y="83"/>
                  </a:lnTo>
                  <a:lnTo>
                    <a:pt x="118" y="93"/>
                  </a:lnTo>
                  <a:lnTo>
                    <a:pt x="138" y="103"/>
                  </a:lnTo>
                  <a:lnTo>
                    <a:pt x="149" y="107"/>
                  </a:lnTo>
                  <a:lnTo>
                    <a:pt x="157" y="109"/>
                  </a:lnTo>
                  <a:lnTo>
                    <a:pt x="167" y="114"/>
                  </a:lnTo>
                  <a:lnTo>
                    <a:pt x="177" y="116"/>
                  </a:lnTo>
                  <a:lnTo>
                    <a:pt x="188" y="118"/>
                  </a:lnTo>
                  <a:lnTo>
                    <a:pt x="198" y="120"/>
                  </a:lnTo>
                  <a:lnTo>
                    <a:pt x="206" y="122"/>
                  </a:lnTo>
                  <a:lnTo>
                    <a:pt x="217"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p:nvSpPr>
          <p:spPr bwMode="auto">
            <a:xfrm>
              <a:off x="5437188" y="2886075"/>
              <a:ext cx="233363" cy="95250"/>
            </a:xfrm>
            <a:custGeom>
              <a:avLst/>
              <a:gdLst>
                <a:gd name="T0" fmla="*/ 89 w 147"/>
                <a:gd name="T1" fmla="*/ 15 h 60"/>
                <a:gd name="T2" fmla="*/ 109 w 147"/>
                <a:gd name="T3" fmla="*/ 11 h 60"/>
                <a:gd name="T4" fmla="*/ 126 w 147"/>
                <a:gd name="T5" fmla="*/ 7 h 60"/>
                <a:gd name="T6" fmla="*/ 138 w 147"/>
                <a:gd name="T7" fmla="*/ 7 h 60"/>
                <a:gd name="T8" fmla="*/ 147 w 147"/>
                <a:gd name="T9" fmla="*/ 7 h 60"/>
                <a:gd name="T10" fmla="*/ 144 w 147"/>
                <a:gd name="T11" fmla="*/ 9 h 60"/>
                <a:gd name="T12" fmla="*/ 144 w 147"/>
                <a:gd name="T13" fmla="*/ 11 h 60"/>
                <a:gd name="T14" fmla="*/ 144 w 147"/>
                <a:gd name="T15" fmla="*/ 13 h 60"/>
                <a:gd name="T16" fmla="*/ 142 w 147"/>
                <a:gd name="T17" fmla="*/ 15 h 60"/>
                <a:gd name="T18" fmla="*/ 132 w 147"/>
                <a:gd name="T19" fmla="*/ 29 h 60"/>
                <a:gd name="T20" fmla="*/ 118 w 147"/>
                <a:gd name="T21" fmla="*/ 40 h 60"/>
                <a:gd name="T22" fmla="*/ 99 w 147"/>
                <a:gd name="T23" fmla="*/ 48 h 60"/>
                <a:gd name="T24" fmla="*/ 79 w 147"/>
                <a:gd name="T25" fmla="*/ 54 h 60"/>
                <a:gd name="T26" fmla="*/ 58 w 147"/>
                <a:gd name="T27" fmla="*/ 58 h 60"/>
                <a:gd name="T28" fmla="*/ 39 w 147"/>
                <a:gd name="T29" fmla="*/ 60 h 60"/>
                <a:gd name="T30" fmla="*/ 23 w 147"/>
                <a:gd name="T31" fmla="*/ 60 h 60"/>
                <a:gd name="T32" fmla="*/ 11 w 147"/>
                <a:gd name="T33" fmla="*/ 60 h 60"/>
                <a:gd name="T34" fmla="*/ 0 w 147"/>
                <a:gd name="T35" fmla="*/ 60 h 60"/>
                <a:gd name="T36" fmla="*/ 0 w 147"/>
                <a:gd name="T37" fmla="*/ 0 h 60"/>
                <a:gd name="T38" fmla="*/ 11 w 147"/>
                <a:gd name="T39" fmla="*/ 5 h 60"/>
                <a:gd name="T40" fmla="*/ 23 w 147"/>
                <a:gd name="T41" fmla="*/ 9 h 60"/>
                <a:gd name="T42" fmla="*/ 33 w 147"/>
                <a:gd name="T43" fmla="*/ 13 h 60"/>
                <a:gd name="T44" fmla="*/ 44 w 147"/>
                <a:gd name="T45" fmla="*/ 15 h 60"/>
                <a:gd name="T46" fmla="*/ 54 w 147"/>
                <a:gd name="T47" fmla="*/ 17 h 60"/>
                <a:gd name="T48" fmla="*/ 66 w 147"/>
                <a:gd name="T49" fmla="*/ 17 h 60"/>
                <a:gd name="T50" fmla="*/ 77 w 147"/>
                <a:gd name="T51" fmla="*/ 17 h 60"/>
                <a:gd name="T52" fmla="*/ 89 w 147"/>
                <a:gd name="T53"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60">
                  <a:moveTo>
                    <a:pt x="89" y="15"/>
                  </a:moveTo>
                  <a:lnTo>
                    <a:pt x="109" y="11"/>
                  </a:lnTo>
                  <a:lnTo>
                    <a:pt x="126" y="7"/>
                  </a:lnTo>
                  <a:lnTo>
                    <a:pt x="138" y="7"/>
                  </a:lnTo>
                  <a:lnTo>
                    <a:pt x="147" y="7"/>
                  </a:lnTo>
                  <a:lnTo>
                    <a:pt x="144" y="9"/>
                  </a:lnTo>
                  <a:lnTo>
                    <a:pt x="144" y="11"/>
                  </a:lnTo>
                  <a:lnTo>
                    <a:pt x="144" y="13"/>
                  </a:lnTo>
                  <a:lnTo>
                    <a:pt x="142" y="15"/>
                  </a:lnTo>
                  <a:lnTo>
                    <a:pt x="132" y="29"/>
                  </a:lnTo>
                  <a:lnTo>
                    <a:pt x="118" y="40"/>
                  </a:lnTo>
                  <a:lnTo>
                    <a:pt x="99" y="48"/>
                  </a:lnTo>
                  <a:lnTo>
                    <a:pt x="79" y="54"/>
                  </a:lnTo>
                  <a:lnTo>
                    <a:pt x="58" y="58"/>
                  </a:lnTo>
                  <a:lnTo>
                    <a:pt x="39" y="60"/>
                  </a:lnTo>
                  <a:lnTo>
                    <a:pt x="23" y="60"/>
                  </a:lnTo>
                  <a:lnTo>
                    <a:pt x="11" y="60"/>
                  </a:lnTo>
                  <a:lnTo>
                    <a:pt x="0" y="60"/>
                  </a:lnTo>
                  <a:lnTo>
                    <a:pt x="0" y="0"/>
                  </a:lnTo>
                  <a:lnTo>
                    <a:pt x="11" y="5"/>
                  </a:lnTo>
                  <a:lnTo>
                    <a:pt x="23" y="9"/>
                  </a:lnTo>
                  <a:lnTo>
                    <a:pt x="33" y="13"/>
                  </a:lnTo>
                  <a:lnTo>
                    <a:pt x="44" y="15"/>
                  </a:lnTo>
                  <a:lnTo>
                    <a:pt x="54" y="17"/>
                  </a:lnTo>
                  <a:lnTo>
                    <a:pt x="66" y="17"/>
                  </a:lnTo>
                  <a:lnTo>
                    <a:pt x="77" y="17"/>
                  </a:lnTo>
                  <a:lnTo>
                    <a:pt x="8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2519363" y="1517650"/>
              <a:ext cx="142875" cy="212725"/>
            </a:xfrm>
            <a:custGeom>
              <a:avLst/>
              <a:gdLst>
                <a:gd name="T0" fmla="*/ 37 w 90"/>
                <a:gd name="T1" fmla="*/ 0 h 134"/>
                <a:gd name="T2" fmla="*/ 33 w 90"/>
                <a:gd name="T3" fmla="*/ 0 h 134"/>
                <a:gd name="T4" fmla="*/ 31 w 90"/>
                <a:gd name="T5" fmla="*/ 2 h 134"/>
                <a:gd name="T6" fmla="*/ 26 w 90"/>
                <a:gd name="T7" fmla="*/ 2 h 134"/>
                <a:gd name="T8" fmla="*/ 22 w 90"/>
                <a:gd name="T9" fmla="*/ 4 h 134"/>
                <a:gd name="T10" fmla="*/ 39 w 90"/>
                <a:gd name="T11" fmla="*/ 12 h 134"/>
                <a:gd name="T12" fmla="*/ 51 w 90"/>
                <a:gd name="T13" fmla="*/ 24 h 134"/>
                <a:gd name="T14" fmla="*/ 59 w 90"/>
                <a:gd name="T15" fmla="*/ 43 h 134"/>
                <a:gd name="T16" fmla="*/ 61 w 90"/>
                <a:gd name="T17" fmla="*/ 66 h 134"/>
                <a:gd name="T18" fmla="*/ 61 w 90"/>
                <a:gd name="T19" fmla="*/ 68 h 134"/>
                <a:gd name="T20" fmla="*/ 61 w 90"/>
                <a:gd name="T21" fmla="*/ 72 h 134"/>
                <a:gd name="T22" fmla="*/ 61 w 90"/>
                <a:gd name="T23" fmla="*/ 74 h 134"/>
                <a:gd name="T24" fmla="*/ 61 w 90"/>
                <a:gd name="T25" fmla="*/ 78 h 134"/>
                <a:gd name="T26" fmla="*/ 57 w 90"/>
                <a:gd name="T27" fmla="*/ 66 h 134"/>
                <a:gd name="T28" fmla="*/ 49 w 90"/>
                <a:gd name="T29" fmla="*/ 57 h 134"/>
                <a:gd name="T30" fmla="*/ 41 w 90"/>
                <a:gd name="T31" fmla="*/ 51 h 134"/>
                <a:gd name="T32" fmla="*/ 31 w 90"/>
                <a:gd name="T33" fmla="*/ 49 h 134"/>
                <a:gd name="T34" fmla="*/ 18 w 90"/>
                <a:gd name="T35" fmla="*/ 53 h 134"/>
                <a:gd name="T36" fmla="*/ 8 w 90"/>
                <a:gd name="T37" fmla="*/ 64 h 134"/>
                <a:gd name="T38" fmla="*/ 2 w 90"/>
                <a:gd name="T39" fmla="*/ 76 h 134"/>
                <a:gd name="T40" fmla="*/ 0 w 90"/>
                <a:gd name="T41" fmla="*/ 92 h 134"/>
                <a:gd name="T42" fmla="*/ 2 w 90"/>
                <a:gd name="T43" fmla="*/ 109 h 134"/>
                <a:gd name="T44" fmla="*/ 10 w 90"/>
                <a:gd name="T45" fmla="*/ 121 h 134"/>
                <a:gd name="T46" fmla="*/ 20 w 90"/>
                <a:gd name="T47" fmla="*/ 129 h 134"/>
                <a:gd name="T48" fmla="*/ 33 w 90"/>
                <a:gd name="T49" fmla="*/ 134 h 134"/>
                <a:gd name="T50" fmla="*/ 33 w 90"/>
                <a:gd name="T51" fmla="*/ 134 h 134"/>
                <a:gd name="T52" fmla="*/ 33 w 90"/>
                <a:gd name="T53" fmla="*/ 134 h 134"/>
                <a:gd name="T54" fmla="*/ 33 w 90"/>
                <a:gd name="T55" fmla="*/ 134 h 134"/>
                <a:gd name="T56" fmla="*/ 35 w 90"/>
                <a:gd name="T57" fmla="*/ 134 h 134"/>
                <a:gd name="T58" fmla="*/ 37 w 90"/>
                <a:gd name="T59" fmla="*/ 134 h 134"/>
                <a:gd name="T60" fmla="*/ 39 w 90"/>
                <a:gd name="T61" fmla="*/ 134 h 134"/>
                <a:gd name="T62" fmla="*/ 41 w 90"/>
                <a:gd name="T63" fmla="*/ 134 h 134"/>
                <a:gd name="T64" fmla="*/ 43 w 90"/>
                <a:gd name="T65" fmla="*/ 134 h 134"/>
                <a:gd name="T66" fmla="*/ 61 w 90"/>
                <a:gd name="T67" fmla="*/ 127 h 134"/>
                <a:gd name="T68" fmla="*/ 78 w 90"/>
                <a:gd name="T69" fmla="*/ 113 h 134"/>
                <a:gd name="T70" fmla="*/ 88 w 90"/>
                <a:gd name="T71" fmla="*/ 92 h 134"/>
                <a:gd name="T72" fmla="*/ 90 w 90"/>
                <a:gd name="T73" fmla="*/ 66 h 134"/>
                <a:gd name="T74" fmla="*/ 84 w 90"/>
                <a:gd name="T75" fmla="*/ 39 h 134"/>
                <a:gd name="T76" fmla="*/ 74 w 90"/>
                <a:gd name="T77" fmla="*/ 18 h 134"/>
                <a:gd name="T78" fmla="*/ 57 w 90"/>
                <a:gd name="T79" fmla="*/ 4 h 134"/>
                <a:gd name="T80" fmla="*/ 37 w 90"/>
                <a:gd name="T8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34">
                  <a:moveTo>
                    <a:pt x="37" y="0"/>
                  </a:moveTo>
                  <a:lnTo>
                    <a:pt x="33" y="0"/>
                  </a:lnTo>
                  <a:lnTo>
                    <a:pt x="31" y="2"/>
                  </a:lnTo>
                  <a:lnTo>
                    <a:pt x="26" y="2"/>
                  </a:lnTo>
                  <a:lnTo>
                    <a:pt x="22" y="4"/>
                  </a:lnTo>
                  <a:lnTo>
                    <a:pt x="39" y="12"/>
                  </a:lnTo>
                  <a:lnTo>
                    <a:pt x="51" y="24"/>
                  </a:lnTo>
                  <a:lnTo>
                    <a:pt x="59" y="43"/>
                  </a:lnTo>
                  <a:lnTo>
                    <a:pt x="61" y="66"/>
                  </a:lnTo>
                  <a:lnTo>
                    <a:pt x="61" y="68"/>
                  </a:lnTo>
                  <a:lnTo>
                    <a:pt x="61" y="72"/>
                  </a:lnTo>
                  <a:lnTo>
                    <a:pt x="61" y="74"/>
                  </a:lnTo>
                  <a:lnTo>
                    <a:pt x="61" y="78"/>
                  </a:lnTo>
                  <a:lnTo>
                    <a:pt x="57" y="66"/>
                  </a:lnTo>
                  <a:lnTo>
                    <a:pt x="49" y="57"/>
                  </a:lnTo>
                  <a:lnTo>
                    <a:pt x="41" y="51"/>
                  </a:lnTo>
                  <a:lnTo>
                    <a:pt x="31" y="49"/>
                  </a:lnTo>
                  <a:lnTo>
                    <a:pt x="18" y="53"/>
                  </a:lnTo>
                  <a:lnTo>
                    <a:pt x="8" y="64"/>
                  </a:lnTo>
                  <a:lnTo>
                    <a:pt x="2" y="76"/>
                  </a:lnTo>
                  <a:lnTo>
                    <a:pt x="0" y="92"/>
                  </a:lnTo>
                  <a:lnTo>
                    <a:pt x="2" y="109"/>
                  </a:lnTo>
                  <a:lnTo>
                    <a:pt x="10" y="121"/>
                  </a:lnTo>
                  <a:lnTo>
                    <a:pt x="20" y="129"/>
                  </a:lnTo>
                  <a:lnTo>
                    <a:pt x="33" y="134"/>
                  </a:lnTo>
                  <a:lnTo>
                    <a:pt x="33" y="134"/>
                  </a:lnTo>
                  <a:lnTo>
                    <a:pt x="33" y="134"/>
                  </a:lnTo>
                  <a:lnTo>
                    <a:pt x="33" y="134"/>
                  </a:lnTo>
                  <a:lnTo>
                    <a:pt x="35" y="134"/>
                  </a:lnTo>
                  <a:lnTo>
                    <a:pt x="37" y="134"/>
                  </a:lnTo>
                  <a:lnTo>
                    <a:pt x="39" y="134"/>
                  </a:lnTo>
                  <a:lnTo>
                    <a:pt x="41" y="134"/>
                  </a:lnTo>
                  <a:lnTo>
                    <a:pt x="43" y="134"/>
                  </a:lnTo>
                  <a:lnTo>
                    <a:pt x="61" y="127"/>
                  </a:lnTo>
                  <a:lnTo>
                    <a:pt x="78" y="113"/>
                  </a:lnTo>
                  <a:lnTo>
                    <a:pt x="88" y="92"/>
                  </a:lnTo>
                  <a:lnTo>
                    <a:pt x="90" y="66"/>
                  </a:lnTo>
                  <a:lnTo>
                    <a:pt x="84" y="39"/>
                  </a:lnTo>
                  <a:lnTo>
                    <a:pt x="74" y="18"/>
                  </a:lnTo>
                  <a:lnTo>
                    <a:pt x="57" y="4"/>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p:nvSpPr>
          <p:spPr bwMode="auto">
            <a:xfrm>
              <a:off x="3048000" y="1527175"/>
              <a:ext cx="147638" cy="212725"/>
            </a:xfrm>
            <a:custGeom>
              <a:avLst/>
              <a:gdLst>
                <a:gd name="T0" fmla="*/ 35 w 93"/>
                <a:gd name="T1" fmla="*/ 132 h 134"/>
                <a:gd name="T2" fmla="*/ 35 w 93"/>
                <a:gd name="T3" fmla="*/ 132 h 134"/>
                <a:gd name="T4" fmla="*/ 35 w 93"/>
                <a:gd name="T5" fmla="*/ 132 h 134"/>
                <a:gd name="T6" fmla="*/ 35 w 93"/>
                <a:gd name="T7" fmla="*/ 132 h 134"/>
                <a:gd name="T8" fmla="*/ 35 w 93"/>
                <a:gd name="T9" fmla="*/ 132 h 134"/>
                <a:gd name="T10" fmla="*/ 37 w 93"/>
                <a:gd name="T11" fmla="*/ 134 h 134"/>
                <a:gd name="T12" fmla="*/ 39 w 93"/>
                <a:gd name="T13" fmla="*/ 134 h 134"/>
                <a:gd name="T14" fmla="*/ 41 w 93"/>
                <a:gd name="T15" fmla="*/ 134 h 134"/>
                <a:gd name="T16" fmla="*/ 43 w 93"/>
                <a:gd name="T17" fmla="*/ 134 h 134"/>
                <a:gd name="T18" fmla="*/ 64 w 93"/>
                <a:gd name="T19" fmla="*/ 128 h 134"/>
                <a:gd name="T20" fmla="*/ 78 w 93"/>
                <a:gd name="T21" fmla="*/ 111 h 134"/>
                <a:gd name="T22" fmla="*/ 89 w 93"/>
                <a:gd name="T23" fmla="*/ 90 h 134"/>
                <a:gd name="T24" fmla="*/ 93 w 93"/>
                <a:gd name="T25" fmla="*/ 64 h 134"/>
                <a:gd name="T26" fmla="*/ 87 w 93"/>
                <a:gd name="T27" fmla="*/ 39 h 134"/>
                <a:gd name="T28" fmla="*/ 76 w 93"/>
                <a:gd name="T29" fmla="*/ 18 h 134"/>
                <a:gd name="T30" fmla="*/ 58 w 93"/>
                <a:gd name="T31" fmla="*/ 4 h 134"/>
                <a:gd name="T32" fmla="*/ 39 w 93"/>
                <a:gd name="T33" fmla="*/ 0 h 134"/>
                <a:gd name="T34" fmla="*/ 35 w 93"/>
                <a:gd name="T35" fmla="*/ 0 h 134"/>
                <a:gd name="T36" fmla="*/ 31 w 93"/>
                <a:gd name="T37" fmla="*/ 2 h 134"/>
                <a:gd name="T38" fmla="*/ 29 w 93"/>
                <a:gd name="T39" fmla="*/ 2 h 134"/>
                <a:gd name="T40" fmla="*/ 25 w 93"/>
                <a:gd name="T41" fmla="*/ 4 h 134"/>
                <a:gd name="T42" fmla="*/ 39 w 93"/>
                <a:gd name="T43" fmla="*/ 12 h 134"/>
                <a:gd name="T44" fmla="*/ 52 w 93"/>
                <a:gd name="T45" fmla="*/ 25 h 134"/>
                <a:gd name="T46" fmla="*/ 60 w 93"/>
                <a:gd name="T47" fmla="*/ 43 h 134"/>
                <a:gd name="T48" fmla="*/ 64 w 93"/>
                <a:gd name="T49" fmla="*/ 66 h 134"/>
                <a:gd name="T50" fmla="*/ 64 w 93"/>
                <a:gd name="T51" fmla="*/ 68 h 134"/>
                <a:gd name="T52" fmla="*/ 64 w 93"/>
                <a:gd name="T53" fmla="*/ 72 h 134"/>
                <a:gd name="T54" fmla="*/ 64 w 93"/>
                <a:gd name="T55" fmla="*/ 74 h 134"/>
                <a:gd name="T56" fmla="*/ 62 w 93"/>
                <a:gd name="T57" fmla="*/ 78 h 134"/>
                <a:gd name="T58" fmla="*/ 58 w 93"/>
                <a:gd name="T59" fmla="*/ 66 h 134"/>
                <a:gd name="T60" fmla="*/ 50 w 93"/>
                <a:gd name="T61" fmla="*/ 58 h 134"/>
                <a:gd name="T62" fmla="*/ 41 w 93"/>
                <a:gd name="T63" fmla="*/ 51 h 134"/>
                <a:gd name="T64" fmla="*/ 31 w 93"/>
                <a:gd name="T65" fmla="*/ 49 h 134"/>
                <a:gd name="T66" fmla="*/ 19 w 93"/>
                <a:gd name="T67" fmla="*/ 53 h 134"/>
                <a:gd name="T68" fmla="*/ 10 w 93"/>
                <a:gd name="T69" fmla="*/ 62 h 134"/>
                <a:gd name="T70" fmla="*/ 2 w 93"/>
                <a:gd name="T71" fmla="*/ 76 h 134"/>
                <a:gd name="T72" fmla="*/ 0 w 93"/>
                <a:gd name="T73" fmla="*/ 93 h 134"/>
                <a:gd name="T74" fmla="*/ 4 w 93"/>
                <a:gd name="T75" fmla="*/ 109 h 134"/>
                <a:gd name="T76" fmla="*/ 13 w 93"/>
                <a:gd name="T77" fmla="*/ 121 h 134"/>
                <a:gd name="T78" fmla="*/ 23 w 93"/>
                <a:gd name="T79" fmla="*/ 130 h 134"/>
                <a:gd name="T80" fmla="*/ 35 w 93"/>
                <a:gd name="T81" fmla="*/ 13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134">
                  <a:moveTo>
                    <a:pt x="35" y="132"/>
                  </a:moveTo>
                  <a:lnTo>
                    <a:pt x="35" y="132"/>
                  </a:lnTo>
                  <a:lnTo>
                    <a:pt x="35" y="132"/>
                  </a:lnTo>
                  <a:lnTo>
                    <a:pt x="35" y="132"/>
                  </a:lnTo>
                  <a:lnTo>
                    <a:pt x="35" y="132"/>
                  </a:lnTo>
                  <a:lnTo>
                    <a:pt x="37" y="134"/>
                  </a:lnTo>
                  <a:lnTo>
                    <a:pt x="39" y="134"/>
                  </a:lnTo>
                  <a:lnTo>
                    <a:pt x="41" y="134"/>
                  </a:lnTo>
                  <a:lnTo>
                    <a:pt x="43" y="134"/>
                  </a:lnTo>
                  <a:lnTo>
                    <a:pt x="64" y="128"/>
                  </a:lnTo>
                  <a:lnTo>
                    <a:pt x="78" y="111"/>
                  </a:lnTo>
                  <a:lnTo>
                    <a:pt x="89" y="90"/>
                  </a:lnTo>
                  <a:lnTo>
                    <a:pt x="93" y="64"/>
                  </a:lnTo>
                  <a:lnTo>
                    <a:pt x="87" y="39"/>
                  </a:lnTo>
                  <a:lnTo>
                    <a:pt x="76" y="18"/>
                  </a:lnTo>
                  <a:lnTo>
                    <a:pt x="58" y="4"/>
                  </a:lnTo>
                  <a:lnTo>
                    <a:pt x="39" y="0"/>
                  </a:lnTo>
                  <a:lnTo>
                    <a:pt x="35" y="0"/>
                  </a:lnTo>
                  <a:lnTo>
                    <a:pt x="31" y="2"/>
                  </a:lnTo>
                  <a:lnTo>
                    <a:pt x="29" y="2"/>
                  </a:lnTo>
                  <a:lnTo>
                    <a:pt x="25" y="4"/>
                  </a:lnTo>
                  <a:lnTo>
                    <a:pt x="39" y="12"/>
                  </a:lnTo>
                  <a:lnTo>
                    <a:pt x="52" y="25"/>
                  </a:lnTo>
                  <a:lnTo>
                    <a:pt x="60" y="43"/>
                  </a:lnTo>
                  <a:lnTo>
                    <a:pt x="64" y="66"/>
                  </a:lnTo>
                  <a:lnTo>
                    <a:pt x="64" y="68"/>
                  </a:lnTo>
                  <a:lnTo>
                    <a:pt x="64" y="72"/>
                  </a:lnTo>
                  <a:lnTo>
                    <a:pt x="64" y="74"/>
                  </a:lnTo>
                  <a:lnTo>
                    <a:pt x="62" y="78"/>
                  </a:lnTo>
                  <a:lnTo>
                    <a:pt x="58" y="66"/>
                  </a:lnTo>
                  <a:lnTo>
                    <a:pt x="50" y="58"/>
                  </a:lnTo>
                  <a:lnTo>
                    <a:pt x="41" y="51"/>
                  </a:lnTo>
                  <a:lnTo>
                    <a:pt x="31" y="49"/>
                  </a:lnTo>
                  <a:lnTo>
                    <a:pt x="19" y="53"/>
                  </a:lnTo>
                  <a:lnTo>
                    <a:pt x="10" y="62"/>
                  </a:lnTo>
                  <a:lnTo>
                    <a:pt x="2" y="76"/>
                  </a:lnTo>
                  <a:lnTo>
                    <a:pt x="0" y="93"/>
                  </a:lnTo>
                  <a:lnTo>
                    <a:pt x="4" y="109"/>
                  </a:lnTo>
                  <a:lnTo>
                    <a:pt x="13" y="121"/>
                  </a:lnTo>
                  <a:lnTo>
                    <a:pt x="23" y="130"/>
                  </a:lnTo>
                  <a:lnTo>
                    <a:pt x="35"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3224213" y="2667000"/>
              <a:ext cx="301625" cy="193675"/>
            </a:xfrm>
            <a:custGeom>
              <a:avLst/>
              <a:gdLst>
                <a:gd name="T0" fmla="*/ 87 w 190"/>
                <a:gd name="T1" fmla="*/ 122 h 122"/>
                <a:gd name="T2" fmla="*/ 114 w 190"/>
                <a:gd name="T3" fmla="*/ 118 h 122"/>
                <a:gd name="T4" fmla="*/ 136 w 190"/>
                <a:gd name="T5" fmla="*/ 103 h 122"/>
                <a:gd name="T6" fmla="*/ 155 w 190"/>
                <a:gd name="T7" fmla="*/ 85 h 122"/>
                <a:gd name="T8" fmla="*/ 167 w 190"/>
                <a:gd name="T9" fmla="*/ 64 h 122"/>
                <a:gd name="T10" fmla="*/ 177 w 190"/>
                <a:gd name="T11" fmla="*/ 44 h 122"/>
                <a:gd name="T12" fmla="*/ 186 w 190"/>
                <a:gd name="T13" fmla="*/ 25 h 122"/>
                <a:gd name="T14" fmla="*/ 188 w 190"/>
                <a:gd name="T15" fmla="*/ 11 h 122"/>
                <a:gd name="T16" fmla="*/ 190 w 190"/>
                <a:gd name="T17" fmla="*/ 7 h 122"/>
                <a:gd name="T18" fmla="*/ 188 w 190"/>
                <a:gd name="T19" fmla="*/ 9 h 122"/>
                <a:gd name="T20" fmla="*/ 182 w 190"/>
                <a:gd name="T21" fmla="*/ 13 h 122"/>
                <a:gd name="T22" fmla="*/ 171 w 190"/>
                <a:gd name="T23" fmla="*/ 19 h 122"/>
                <a:gd name="T24" fmla="*/ 157 w 190"/>
                <a:gd name="T25" fmla="*/ 25 h 122"/>
                <a:gd name="T26" fmla="*/ 142 w 190"/>
                <a:gd name="T27" fmla="*/ 33 h 122"/>
                <a:gd name="T28" fmla="*/ 126 w 190"/>
                <a:gd name="T29" fmla="*/ 40 h 122"/>
                <a:gd name="T30" fmla="*/ 107 w 190"/>
                <a:gd name="T31" fmla="*/ 44 h 122"/>
                <a:gd name="T32" fmla="*/ 91 w 190"/>
                <a:gd name="T33" fmla="*/ 46 h 122"/>
                <a:gd name="T34" fmla="*/ 72 w 190"/>
                <a:gd name="T35" fmla="*/ 44 h 122"/>
                <a:gd name="T36" fmla="*/ 56 w 190"/>
                <a:gd name="T37" fmla="*/ 40 h 122"/>
                <a:gd name="T38" fmla="*/ 42 w 190"/>
                <a:gd name="T39" fmla="*/ 31 h 122"/>
                <a:gd name="T40" fmla="*/ 27 w 190"/>
                <a:gd name="T41" fmla="*/ 23 h 122"/>
                <a:gd name="T42" fmla="*/ 17 w 190"/>
                <a:gd name="T43" fmla="*/ 15 h 122"/>
                <a:gd name="T44" fmla="*/ 9 w 190"/>
                <a:gd name="T45" fmla="*/ 7 h 122"/>
                <a:gd name="T46" fmla="*/ 2 w 190"/>
                <a:gd name="T47" fmla="*/ 3 h 122"/>
                <a:gd name="T48" fmla="*/ 0 w 190"/>
                <a:gd name="T49" fmla="*/ 0 h 122"/>
                <a:gd name="T50" fmla="*/ 0 w 190"/>
                <a:gd name="T51" fmla="*/ 7 h 122"/>
                <a:gd name="T52" fmla="*/ 2 w 190"/>
                <a:gd name="T53" fmla="*/ 19 h 122"/>
                <a:gd name="T54" fmla="*/ 7 w 190"/>
                <a:gd name="T55" fmla="*/ 40 h 122"/>
                <a:gd name="T56" fmla="*/ 13 w 190"/>
                <a:gd name="T57" fmla="*/ 60 h 122"/>
                <a:gd name="T58" fmla="*/ 25 w 190"/>
                <a:gd name="T59" fmla="*/ 83 h 122"/>
                <a:gd name="T60" fmla="*/ 39 w 190"/>
                <a:gd name="T61" fmla="*/ 103 h 122"/>
                <a:gd name="T62" fmla="*/ 60 w 190"/>
                <a:gd name="T63" fmla="*/ 116 h 122"/>
                <a:gd name="T64" fmla="*/ 87 w 190"/>
                <a:gd name="T6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 h="122">
                  <a:moveTo>
                    <a:pt x="87" y="122"/>
                  </a:moveTo>
                  <a:lnTo>
                    <a:pt x="114" y="118"/>
                  </a:lnTo>
                  <a:lnTo>
                    <a:pt x="136" y="103"/>
                  </a:lnTo>
                  <a:lnTo>
                    <a:pt x="155" y="85"/>
                  </a:lnTo>
                  <a:lnTo>
                    <a:pt x="167" y="64"/>
                  </a:lnTo>
                  <a:lnTo>
                    <a:pt x="177" y="44"/>
                  </a:lnTo>
                  <a:lnTo>
                    <a:pt x="186" y="25"/>
                  </a:lnTo>
                  <a:lnTo>
                    <a:pt x="188" y="11"/>
                  </a:lnTo>
                  <a:lnTo>
                    <a:pt x="190" y="7"/>
                  </a:lnTo>
                  <a:lnTo>
                    <a:pt x="188" y="9"/>
                  </a:lnTo>
                  <a:lnTo>
                    <a:pt x="182" y="13"/>
                  </a:lnTo>
                  <a:lnTo>
                    <a:pt x="171" y="19"/>
                  </a:lnTo>
                  <a:lnTo>
                    <a:pt x="157" y="25"/>
                  </a:lnTo>
                  <a:lnTo>
                    <a:pt x="142" y="33"/>
                  </a:lnTo>
                  <a:lnTo>
                    <a:pt x="126" y="40"/>
                  </a:lnTo>
                  <a:lnTo>
                    <a:pt x="107" y="44"/>
                  </a:lnTo>
                  <a:lnTo>
                    <a:pt x="91" y="46"/>
                  </a:lnTo>
                  <a:lnTo>
                    <a:pt x="72" y="44"/>
                  </a:lnTo>
                  <a:lnTo>
                    <a:pt x="56" y="40"/>
                  </a:lnTo>
                  <a:lnTo>
                    <a:pt x="42" y="31"/>
                  </a:lnTo>
                  <a:lnTo>
                    <a:pt x="27" y="23"/>
                  </a:lnTo>
                  <a:lnTo>
                    <a:pt x="17" y="15"/>
                  </a:lnTo>
                  <a:lnTo>
                    <a:pt x="9" y="7"/>
                  </a:lnTo>
                  <a:lnTo>
                    <a:pt x="2" y="3"/>
                  </a:lnTo>
                  <a:lnTo>
                    <a:pt x="0" y="0"/>
                  </a:lnTo>
                  <a:lnTo>
                    <a:pt x="0" y="7"/>
                  </a:lnTo>
                  <a:lnTo>
                    <a:pt x="2" y="19"/>
                  </a:lnTo>
                  <a:lnTo>
                    <a:pt x="7" y="40"/>
                  </a:lnTo>
                  <a:lnTo>
                    <a:pt x="13" y="60"/>
                  </a:lnTo>
                  <a:lnTo>
                    <a:pt x="25" y="83"/>
                  </a:lnTo>
                  <a:lnTo>
                    <a:pt x="39" y="103"/>
                  </a:lnTo>
                  <a:lnTo>
                    <a:pt x="60" y="116"/>
                  </a:lnTo>
                  <a:lnTo>
                    <a:pt x="87"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3238500" y="4916488"/>
              <a:ext cx="136525" cy="136525"/>
            </a:xfrm>
            <a:custGeom>
              <a:avLst/>
              <a:gdLst>
                <a:gd name="T0" fmla="*/ 0 w 86"/>
                <a:gd name="T1" fmla="*/ 43 h 86"/>
                <a:gd name="T2" fmla="*/ 4 w 86"/>
                <a:gd name="T3" fmla="*/ 60 h 86"/>
                <a:gd name="T4" fmla="*/ 12 w 86"/>
                <a:gd name="T5" fmla="*/ 74 h 86"/>
                <a:gd name="T6" fmla="*/ 26 w 86"/>
                <a:gd name="T7" fmla="*/ 82 h 86"/>
                <a:gd name="T8" fmla="*/ 43 w 86"/>
                <a:gd name="T9" fmla="*/ 86 h 86"/>
                <a:gd name="T10" fmla="*/ 59 w 86"/>
                <a:gd name="T11" fmla="*/ 82 h 86"/>
                <a:gd name="T12" fmla="*/ 74 w 86"/>
                <a:gd name="T13" fmla="*/ 74 h 86"/>
                <a:gd name="T14" fmla="*/ 82 w 86"/>
                <a:gd name="T15" fmla="*/ 60 h 86"/>
                <a:gd name="T16" fmla="*/ 86 w 86"/>
                <a:gd name="T17" fmla="*/ 43 h 86"/>
                <a:gd name="T18" fmla="*/ 82 w 86"/>
                <a:gd name="T19" fmla="*/ 27 h 86"/>
                <a:gd name="T20" fmla="*/ 74 w 86"/>
                <a:gd name="T21" fmla="*/ 12 h 86"/>
                <a:gd name="T22" fmla="*/ 59 w 86"/>
                <a:gd name="T23" fmla="*/ 4 h 86"/>
                <a:gd name="T24" fmla="*/ 43 w 86"/>
                <a:gd name="T25" fmla="*/ 0 h 86"/>
                <a:gd name="T26" fmla="*/ 26 w 86"/>
                <a:gd name="T27" fmla="*/ 4 h 86"/>
                <a:gd name="T28" fmla="*/ 12 w 86"/>
                <a:gd name="T29" fmla="*/ 12 h 86"/>
                <a:gd name="T30" fmla="*/ 4 w 86"/>
                <a:gd name="T31" fmla="*/ 27 h 86"/>
                <a:gd name="T32" fmla="*/ 0 w 86"/>
                <a:gd name="T33" fmla="*/ 43 h 86"/>
                <a:gd name="T34" fmla="*/ 0 w 86"/>
                <a:gd name="T35"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86">
                  <a:moveTo>
                    <a:pt x="0" y="43"/>
                  </a:moveTo>
                  <a:lnTo>
                    <a:pt x="4" y="60"/>
                  </a:lnTo>
                  <a:lnTo>
                    <a:pt x="12" y="74"/>
                  </a:lnTo>
                  <a:lnTo>
                    <a:pt x="26" y="82"/>
                  </a:lnTo>
                  <a:lnTo>
                    <a:pt x="43" y="86"/>
                  </a:lnTo>
                  <a:lnTo>
                    <a:pt x="59" y="82"/>
                  </a:lnTo>
                  <a:lnTo>
                    <a:pt x="74" y="74"/>
                  </a:lnTo>
                  <a:lnTo>
                    <a:pt x="82" y="60"/>
                  </a:lnTo>
                  <a:lnTo>
                    <a:pt x="86" y="43"/>
                  </a:lnTo>
                  <a:lnTo>
                    <a:pt x="82" y="27"/>
                  </a:lnTo>
                  <a:lnTo>
                    <a:pt x="74" y="12"/>
                  </a:lnTo>
                  <a:lnTo>
                    <a:pt x="59" y="4"/>
                  </a:lnTo>
                  <a:lnTo>
                    <a:pt x="43" y="0"/>
                  </a:lnTo>
                  <a:lnTo>
                    <a:pt x="26" y="4"/>
                  </a:lnTo>
                  <a:lnTo>
                    <a:pt x="12" y="12"/>
                  </a:lnTo>
                  <a:lnTo>
                    <a:pt x="4" y="27"/>
                  </a:lnTo>
                  <a:lnTo>
                    <a:pt x="0" y="43"/>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p:nvSpPr>
          <p:spPr bwMode="auto">
            <a:xfrm>
              <a:off x="3313113" y="4478338"/>
              <a:ext cx="133350" cy="138113"/>
            </a:xfrm>
            <a:custGeom>
              <a:avLst/>
              <a:gdLst>
                <a:gd name="T0" fmla="*/ 0 w 84"/>
                <a:gd name="T1" fmla="*/ 43 h 87"/>
                <a:gd name="T2" fmla="*/ 4 w 84"/>
                <a:gd name="T3" fmla="*/ 60 h 87"/>
                <a:gd name="T4" fmla="*/ 12 w 84"/>
                <a:gd name="T5" fmla="*/ 74 h 87"/>
                <a:gd name="T6" fmla="*/ 27 w 84"/>
                <a:gd name="T7" fmla="*/ 82 h 87"/>
                <a:gd name="T8" fmla="*/ 43 w 84"/>
                <a:gd name="T9" fmla="*/ 87 h 87"/>
                <a:gd name="T10" fmla="*/ 60 w 84"/>
                <a:gd name="T11" fmla="*/ 82 h 87"/>
                <a:gd name="T12" fmla="*/ 74 w 84"/>
                <a:gd name="T13" fmla="*/ 74 h 87"/>
                <a:gd name="T14" fmla="*/ 82 w 84"/>
                <a:gd name="T15" fmla="*/ 60 h 87"/>
                <a:gd name="T16" fmla="*/ 84 w 84"/>
                <a:gd name="T17" fmla="*/ 43 h 87"/>
                <a:gd name="T18" fmla="*/ 82 w 84"/>
                <a:gd name="T19" fmla="*/ 27 h 87"/>
                <a:gd name="T20" fmla="*/ 74 w 84"/>
                <a:gd name="T21" fmla="*/ 12 h 87"/>
                <a:gd name="T22" fmla="*/ 60 w 84"/>
                <a:gd name="T23" fmla="*/ 4 h 87"/>
                <a:gd name="T24" fmla="*/ 43 w 84"/>
                <a:gd name="T25" fmla="*/ 0 h 87"/>
                <a:gd name="T26" fmla="*/ 27 w 84"/>
                <a:gd name="T27" fmla="*/ 4 h 87"/>
                <a:gd name="T28" fmla="*/ 12 w 84"/>
                <a:gd name="T29" fmla="*/ 12 h 87"/>
                <a:gd name="T30" fmla="*/ 4 w 84"/>
                <a:gd name="T31" fmla="*/ 27 h 87"/>
                <a:gd name="T32" fmla="*/ 0 w 84"/>
                <a:gd name="T33" fmla="*/ 43 h 87"/>
                <a:gd name="T34" fmla="*/ 0 w 84"/>
                <a:gd name="T3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87">
                  <a:moveTo>
                    <a:pt x="0" y="43"/>
                  </a:moveTo>
                  <a:lnTo>
                    <a:pt x="4" y="60"/>
                  </a:lnTo>
                  <a:lnTo>
                    <a:pt x="12" y="74"/>
                  </a:lnTo>
                  <a:lnTo>
                    <a:pt x="27" y="82"/>
                  </a:lnTo>
                  <a:lnTo>
                    <a:pt x="43" y="87"/>
                  </a:lnTo>
                  <a:lnTo>
                    <a:pt x="60" y="82"/>
                  </a:lnTo>
                  <a:lnTo>
                    <a:pt x="74" y="74"/>
                  </a:lnTo>
                  <a:lnTo>
                    <a:pt x="82" y="60"/>
                  </a:lnTo>
                  <a:lnTo>
                    <a:pt x="84" y="43"/>
                  </a:lnTo>
                  <a:lnTo>
                    <a:pt x="82" y="27"/>
                  </a:lnTo>
                  <a:lnTo>
                    <a:pt x="74" y="12"/>
                  </a:lnTo>
                  <a:lnTo>
                    <a:pt x="60" y="4"/>
                  </a:lnTo>
                  <a:lnTo>
                    <a:pt x="43" y="0"/>
                  </a:lnTo>
                  <a:lnTo>
                    <a:pt x="27" y="4"/>
                  </a:lnTo>
                  <a:lnTo>
                    <a:pt x="12" y="12"/>
                  </a:lnTo>
                  <a:lnTo>
                    <a:pt x="4" y="27"/>
                  </a:lnTo>
                  <a:lnTo>
                    <a:pt x="0" y="43"/>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p:nvSpPr>
          <p:spPr bwMode="auto">
            <a:xfrm>
              <a:off x="3359150" y="4024313"/>
              <a:ext cx="133350" cy="136525"/>
            </a:xfrm>
            <a:custGeom>
              <a:avLst/>
              <a:gdLst>
                <a:gd name="T0" fmla="*/ 0 w 84"/>
                <a:gd name="T1" fmla="*/ 43 h 86"/>
                <a:gd name="T2" fmla="*/ 4 w 84"/>
                <a:gd name="T3" fmla="*/ 60 h 86"/>
                <a:gd name="T4" fmla="*/ 12 w 84"/>
                <a:gd name="T5" fmla="*/ 74 h 86"/>
                <a:gd name="T6" fmla="*/ 27 w 84"/>
                <a:gd name="T7" fmla="*/ 82 h 86"/>
                <a:gd name="T8" fmla="*/ 43 w 84"/>
                <a:gd name="T9" fmla="*/ 86 h 86"/>
                <a:gd name="T10" fmla="*/ 57 w 84"/>
                <a:gd name="T11" fmla="*/ 82 h 86"/>
                <a:gd name="T12" fmla="*/ 72 w 84"/>
                <a:gd name="T13" fmla="*/ 74 h 86"/>
                <a:gd name="T14" fmla="*/ 80 w 84"/>
                <a:gd name="T15" fmla="*/ 60 h 86"/>
                <a:gd name="T16" fmla="*/ 84 w 84"/>
                <a:gd name="T17" fmla="*/ 43 h 86"/>
                <a:gd name="T18" fmla="*/ 80 w 84"/>
                <a:gd name="T19" fmla="*/ 27 h 86"/>
                <a:gd name="T20" fmla="*/ 72 w 84"/>
                <a:gd name="T21" fmla="*/ 12 h 86"/>
                <a:gd name="T22" fmla="*/ 57 w 84"/>
                <a:gd name="T23" fmla="*/ 4 h 86"/>
                <a:gd name="T24" fmla="*/ 43 w 84"/>
                <a:gd name="T25" fmla="*/ 0 h 86"/>
                <a:gd name="T26" fmla="*/ 27 w 84"/>
                <a:gd name="T27" fmla="*/ 4 h 86"/>
                <a:gd name="T28" fmla="*/ 12 w 84"/>
                <a:gd name="T29" fmla="*/ 12 h 86"/>
                <a:gd name="T30" fmla="*/ 4 w 84"/>
                <a:gd name="T31" fmla="*/ 27 h 86"/>
                <a:gd name="T32" fmla="*/ 0 w 84"/>
                <a:gd name="T33" fmla="*/ 43 h 86"/>
                <a:gd name="T34" fmla="*/ 0 w 84"/>
                <a:gd name="T35"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86">
                  <a:moveTo>
                    <a:pt x="0" y="43"/>
                  </a:moveTo>
                  <a:lnTo>
                    <a:pt x="4" y="60"/>
                  </a:lnTo>
                  <a:lnTo>
                    <a:pt x="12" y="74"/>
                  </a:lnTo>
                  <a:lnTo>
                    <a:pt x="27" y="82"/>
                  </a:lnTo>
                  <a:lnTo>
                    <a:pt x="43" y="86"/>
                  </a:lnTo>
                  <a:lnTo>
                    <a:pt x="57" y="82"/>
                  </a:lnTo>
                  <a:lnTo>
                    <a:pt x="72" y="74"/>
                  </a:lnTo>
                  <a:lnTo>
                    <a:pt x="80" y="60"/>
                  </a:lnTo>
                  <a:lnTo>
                    <a:pt x="84" y="43"/>
                  </a:lnTo>
                  <a:lnTo>
                    <a:pt x="80" y="27"/>
                  </a:lnTo>
                  <a:lnTo>
                    <a:pt x="72" y="12"/>
                  </a:lnTo>
                  <a:lnTo>
                    <a:pt x="57" y="4"/>
                  </a:lnTo>
                  <a:lnTo>
                    <a:pt x="43" y="0"/>
                  </a:lnTo>
                  <a:lnTo>
                    <a:pt x="27" y="4"/>
                  </a:lnTo>
                  <a:lnTo>
                    <a:pt x="12" y="12"/>
                  </a:lnTo>
                  <a:lnTo>
                    <a:pt x="4" y="27"/>
                  </a:lnTo>
                  <a:lnTo>
                    <a:pt x="0" y="43"/>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3343275" y="3543300"/>
              <a:ext cx="133350" cy="138113"/>
            </a:xfrm>
            <a:custGeom>
              <a:avLst/>
              <a:gdLst>
                <a:gd name="T0" fmla="*/ 0 w 84"/>
                <a:gd name="T1" fmla="*/ 43 h 87"/>
                <a:gd name="T2" fmla="*/ 4 w 84"/>
                <a:gd name="T3" fmla="*/ 60 h 87"/>
                <a:gd name="T4" fmla="*/ 12 w 84"/>
                <a:gd name="T5" fmla="*/ 74 h 87"/>
                <a:gd name="T6" fmla="*/ 26 w 84"/>
                <a:gd name="T7" fmla="*/ 83 h 87"/>
                <a:gd name="T8" fmla="*/ 43 w 84"/>
                <a:gd name="T9" fmla="*/ 87 h 87"/>
                <a:gd name="T10" fmla="*/ 59 w 84"/>
                <a:gd name="T11" fmla="*/ 83 h 87"/>
                <a:gd name="T12" fmla="*/ 72 w 84"/>
                <a:gd name="T13" fmla="*/ 74 h 87"/>
                <a:gd name="T14" fmla="*/ 80 w 84"/>
                <a:gd name="T15" fmla="*/ 60 h 87"/>
                <a:gd name="T16" fmla="*/ 84 w 84"/>
                <a:gd name="T17" fmla="*/ 43 h 87"/>
                <a:gd name="T18" fmla="*/ 80 w 84"/>
                <a:gd name="T19" fmla="*/ 27 h 87"/>
                <a:gd name="T20" fmla="*/ 72 w 84"/>
                <a:gd name="T21" fmla="*/ 13 h 87"/>
                <a:gd name="T22" fmla="*/ 59 w 84"/>
                <a:gd name="T23" fmla="*/ 4 h 87"/>
                <a:gd name="T24" fmla="*/ 43 w 84"/>
                <a:gd name="T25" fmla="*/ 0 h 87"/>
                <a:gd name="T26" fmla="*/ 26 w 84"/>
                <a:gd name="T27" fmla="*/ 4 h 87"/>
                <a:gd name="T28" fmla="*/ 12 w 84"/>
                <a:gd name="T29" fmla="*/ 13 h 87"/>
                <a:gd name="T30" fmla="*/ 4 w 84"/>
                <a:gd name="T31" fmla="*/ 27 h 87"/>
                <a:gd name="T32" fmla="*/ 0 w 84"/>
                <a:gd name="T33" fmla="*/ 43 h 87"/>
                <a:gd name="T34" fmla="*/ 0 w 84"/>
                <a:gd name="T3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87">
                  <a:moveTo>
                    <a:pt x="0" y="43"/>
                  </a:moveTo>
                  <a:lnTo>
                    <a:pt x="4" y="60"/>
                  </a:lnTo>
                  <a:lnTo>
                    <a:pt x="12" y="74"/>
                  </a:lnTo>
                  <a:lnTo>
                    <a:pt x="26" y="83"/>
                  </a:lnTo>
                  <a:lnTo>
                    <a:pt x="43" y="87"/>
                  </a:lnTo>
                  <a:lnTo>
                    <a:pt x="59" y="83"/>
                  </a:lnTo>
                  <a:lnTo>
                    <a:pt x="72" y="74"/>
                  </a:lnTo>
                  <a:lnTo>
                    <a:pt x="80" y="60"/>
                  </a:lnTo>
                  <a:lnTo>
                    <a:pt x="84" y="43"/>
                  </a:lnTo>
                  <a:lnTo>
                    <a:pt x="80" y="27"/>
                  </a:lnTo>
                  <a:lnTo>
                    <a:pt x="72" y="13"/>
                  </a:lnTo>
                  <a:lnTo>
                    <a:pt x="59" y="4"/>
                  </a:lnTo>
                  <a:lnTo>
                    <a:pt x="43" y="0"/>
                  </a:lnTo>
                  <a:lnTo>
                    <a:pt x="26" y="4"/>
                  </a:lnTo>
                  <a:lnTo>
                    <a:pt x="12" y="13"/>
                  </a:lnTo>
                  <a:lnTo>
                    <a:pt x="4" y="27"/>
                  </a:lnTo>
                  <a:lnTo>
                    <a:pt x="0" y="43"/>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049890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809" y="2693231"/>
            <a:ext cx="2217153" cy="282697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4168" y="1524000"/>
            <a:ext cx="2155642" cy="28269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800" y="3302831"/>
            <a:ext cx="2954800" cy="266645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799" y="1931231"/>
            <a:ext cx="2667941" cy="2826977"/>
          </a:xfrm>
          <a:prstGeom prst="rect">
            <a:avLst/>
          </a:prstGeom>
        </p:spPr>
      </p:pic>
    </p:spTree>
    <p:extLst>
      <p:ext uri="{BB962C8B-B14F-4D97-AF65-F5344CB8AC3E}">
        <p14:creationId xmlns:p14="http://schemas.microsoft.com/office/powerpoint/2010/main" val="5623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500"/>
                            </p:stCondLst>
                            <p:childTnLst>
                              <p:par>
                                <p:cTn id="13" presetID="10" presetClass="entr" presetSubtype="0" fill="hold" nodeType="after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500"/>
                            </p:stCondLst>
                            <p:childTnLst>
                              <p:par>
                                <p:cTn id="17" presetID="10" presetClass="entr" presetSubtype="0" fill="hold" nodeType="after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0"/>
            <a:r>
              <a:rPr lang="en-US" dirty="0"/>
              <a:t>The Spirit, in His </a:t>
            </a:r>
            <a:r>
              <a:rPr lang="en-US" dirty="0" smtClean="0"/>
              <a:t>PERSON, </a:t>
            </a:r>
            <a:r>
              <a:rPr lang="en-US" dirty="0"/>
              <a:t>never changes.</a:t>
            </a:r>
          </a:p>
          <a:p>
            <a:pPr lvl="0"/>
            <a:r>
              <a:rPr lang="en-US" dirty="0"/>
              <a:t>The Spirit, in His </a:t>
            </a:r>
            <a:r>
              <a:rPr lang="en-US" dirty="0" smtClean="0"/>
              <a:t>WORK, </a:t>
            </a:r>
            <a:r>
              <a:rPr lang="en-US" dirty="0"/>
              <a:t>sometimes changes His methods to fit the situation.</a:t>
            </a:r>
          </a:p>
          <a:p>
            <a:pPr lvl="0"/>
            <a:r>
              <a:rPr lang="en-US" dirty="0"/>
              <a:t>The Spirit, can </a:t>
            </a:r>
            <a:r>
              <a:rPr lang="en-US" dirty="0" smtClean="0"/>
              <a:t>CHANGE </a:t>
            </a:r>
            <a:r>
              <a:rPr lang="en-US" dirty="0"/>
              <a:t>whatever He wants </a:t>
            </a:r>
            <a:r>
              <a:rPr lang="en-US" dirty="0" smtClean="0"/>
              <a:t>and </a:t>
            </a:r>
            <a:r>
              <a:rPr lang="en-US" dirty="0"/>
              <a:t>always does so as an </a:t>
            </a:r>
            <a:r>
              <a:rPr lang="en-US" dirty="0" smtClean="0"/>
              <a:t>IMPROVEMENT </a:t>
            </a:r>
            <a:r>
              <a:rPr lang="en-US" sz="2400" dirty="0"/>
              <a:t>(</a:t>
            </a:r>
            <a:r>
              <a:rPr lang="en-US" sz="2400" dirty="0" smtClean="0"/>
              <a:t>1Cor 12:11, 18; 14:5</a:t>
            </a:r>
            <a:r>
              <a:rPr lang="en-US" sz="2400" dirty="0"/>
              <a:t>, 12, 24-25)</a:t>
            </a:r>
            <a:r>
              <a:rPr lang="en-US" dirty="0"/>
              <a:t>.</a:t>
            </a:r>
          </a:p>
          <a:p>
            <a:endParaRPr lang="en-US" dirty="0"/>
          </a:p>
        </p:txBody>
      </p:sp>
    </p:spTree>
    <p:extLst>
      <p:ext uri="{BB962C8B-B14F-4D97-AF65-F5344CB8AC3E}">
        <p14:creationId xmlns:p14="http://schemas.microsoft.com/office/powerpoint/2010/main" val="79010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Cessationism</a:t>
            </a:r>
            <a:r>
              <a:rPr lang="en-US" dirty="0" smtClean="0"/>
              <a:t> is the belief </a:t>
            </a:r>
            <a:r>
              <a:rPr lang="en-US" dirty="0"/>
              <a:t>that the giving </a:t>
            </a:r>
            <a:r>
              <a:rPr lang="en-US" dirty="0" smtClean="0"/>
              <a:t>of certain of </a:t>
            </a:r>
            <a:r>
              <a:rPr lang="en-US" dirty="0"/>
              <a:t>the Spiritual gifts </a:t>
            </a:r>
            <a:r>
              <a:rPr lang="en-US" dirty="0" smtClean="0"/>
              <a:t>has ceased </a:t>
            </a:r>
            <a:endParaRPr lang="en-US" dirty="0"/>
          </a:p>
          <a:p>
            <a:pPr lvl="1"/>
            <a:r>
              <a:rPr lang="en-US" dirty="0" smtClean="0"/>
              <a:t>Specifically, the miraculous sign gifts have ceased</a:t>
            </a:r>
          </a:p>
          <a:p>
            <a:pPr lvl="2"/>
            <a:r>
              <a:rPr lang="en-US" dirty="0" smtClean="0"/>
              <a:t>e.g</a:t>
            </a:r>
            <a:r>
              <a:rPr lang="en-US" dirty="0"/>
              <a:t>. </a:t>
            </a:r>
            <a:r>
              <a:rPr lang="en-US" dirty="0" smtClean="0"/>
              <a:t>healing</a:t>
            </a:r>
            <a:r>
              <a:rPr lang="en-US" dirty="0"/>
              <a:t>, exorcism, </a:t>
            </a:r>
            <a:r>
              <a:rPr lang="en-US" dirty="0" smtClean="0"/>
              <a:t>miracles, speaking </a:t>
            </a:r>
            <a:r>
              <a:rPr lang="en-US" dirty="0"/>
              <a:t>in tongues, </a:t>
            </a:r>
            <a:r>
              <a:rPr lang="en-US" dirty="0" smtClean="0"/>
              <a:t>interpretation, prophecy, discernment of Spirits</a:t>
            </a:r>
          </a:p>
          <a:p>
            <a:pPr lvl="1"/>
            <a:r>
              <a:rPr lang="en-US" dirty="0" smtClean="0"/>
              <a:t>These special gifts were active during the infancy of the church, described in the narrative of Acts, and practiced by the apostles</a:t>
            </a:r>
          </a:p>
          <a:p>
            <a:pPr lvl="1"/>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67500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Cessationist</a:t>
            </a:r>
            <a:r>
              <a:rPr lang="en-US" dirty="0" smtClean="0"/>
              <a:t> </a:t>
            </a:r>
          </a:p>
          <a:p>
            <a:r>
              <a:rPr lang="en-US" dirty="0" smtClean="0"/>
              <a:t>Open, but cautious</a:t>
            </a:r>
          </a:p>
          <a:p>
            <a:r>
              <a:rPr lang="en-US" dirty="0" smtClean="0"/>
              <a:t>Third wave – expectant evangelicals</a:t>
            </a:r>
          </a:p>
          <a:p>
            <a:r>
              <a:rPr lang="en-US" dirty="0" smtClean="0"/>
              <a:t>Pentecostal/charismatic</a:t>
            </a:r>
            <a:endParaRPr lang="en-US" dirty="0"/>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0774" t="11907" r="25638" b="7401"/>
          <a:stretch/>
        </p:blipFill>
        <p:spPr>
          <a:xfrm rot="21341911">
            <a:off x="6479431" y="3357841"/>
            <a:ext cx="2118642" cy="3190319"/>
          </a:xfrm>
          <a:prstGeom prst="rect">
            <a:avLst/>
          </a:prstGeom>
          <a:effectLst>
            <a:outerShdw blurRad="50800" dist="38100" dir="8100000" algn="tr" rotWithShape="0">
              <a:prstClr val="black">
                <a:alpha val="40000"/>
              </a:prstClr>
            </a:outerShdw>
          </a:effectLst>
        </p:spPr>
      </p:pic>
      <p:sp>
        <p:nvSpPr>
          <p:cNvPr id="6" name="Right Arrow 5"/>
          <p:cNvSpPr/>
          <p:nvPr/>
        </p:nvSpPr>
        <p:spPr>
          <a:xfrm>
            <a:off x="5791200" y="5118855"/>
            <a:ext cx="1083769" cy="769785"/>
          </a:xfrm>
          <a:prstGeom prst="rightArrow">
            <a:avLst/>
          </a:prstGeom>
          <a:solidFill>
            <a:srgbClr val="FFC000"/>
          </a:solidFill>
          <a:ln>
            <a:solidFill>
              <a:srgbClr val="C02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4953000"/>
            <a:ext cx="4641142" cy="923330"/>
          </a:xfrm>
          <a:prstGeom prst="rect">
            <a:avLst/>
          </a:prstGeom>
          <a:noFill/>
        </p:spPr>
        <p:txBody>
          <a:bodyPr wrap="none" rtlCol="0">
            <a:spAutoFit/>
          </a:bodyPr>
          <a:lstStyle/>
          <a:p>
            <a:r>
              <a:rPr lang="en-US" dirty="0" smtClean="0"/>
              <a:t>Categories are borrowed from Wayne </a:t>
            </a:r>
            <a:r>
              <a:rPr lang="en-US" dirty="0" err="1" smtClean="0"/>
              <a:t>Grudem</a:t>
            </a:r>
            <a:r>
              <a:rPr lang="en-US" dirty="0" smtClean="0"/>
              <a:t>, </a:t>
            </a:r>
          </a:p>
          <a:p>
            <a:r>
              <a:rPr lang="en-US" dirty="0" smtClean="0"/>
              <a:t>“</a:t>
            </a:r>
            <a:r>
              <a:rPr lang="en-US" b="1" dirty="0"/>
              <a:t>Are Miraculous Gifts for Today?: 4 </a:t>
            </a:r>
            <a:r>
              <a:rPr lang="en-US" b="1" dirty="0" smtClean="0"/>
              <a:t>Views</a:t>
            </a:r>
            <a:r>
              <a:rPr lang="en-US" dirty="0" smtClean="0"/>
              <a:t>”</a:t>
            </a:r>
            <a:endParaRPr lang="en-US" dirty="0"/>
          </a:p>
          <a:p>
            <a:endParaRPr lang="en-US" dirty="0"/>
          </a:p>
        </p:txBody>
      </p:sp>
      <p:sp>
        <p:nvSpPr>
          <p:cNvPr id="8" name="5-Point Star 7"/>
          <p:cNvSpPr/>
          <p:nvPr/>
        </p:nvSpPr>
        <p:spPr>
          <a:xfrm rot="21047404">
            <a:off x="414641" y="1642759"/>
            <a:ext cx="457200" cy="457200"/>
          </a:xfrm>
          <a:prstGeom prst="star5">
            <a:avLst/>
          </a:prstGeom>
          <a:solidFill>
            <a:srgbClr val="CCFF33"/>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12633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glow rad="101600">
                    <a:srgbClr val="CC3300">
                      <a:alpha val="60000"/>
                    </a:srgbClr>
                  </a:glow>
                </a:effectLst>
              </a:rPr>
              <a:t>Scope</a:t>
            </a:r>
          </a:p>
        </p:txBody>
      </p:sp>
      <p:sp>
        <p:nvSpPr>
          <p:cNvPr id="3" name="Content Placeholder 2"/>
          <p:cNvSpPr>
            <a:spLocks noGrp="1"/>
          </p:cNvSpPr>
          <p:nvPr>
            <p:ph idx="1"/>
          </p:nvPr>
        </p:nvSpPr>
        <p:spPr/>
        <p:txBody>
          <a:bodyPr/>
          <a:lstStyle/>
          <a:p>
            <a:r>
              <a:rPr lang="en-US" dirty="0" err="1" smtClean="0"/>
              <a:t>Cessationist</a:t>
            </a:r>
            <a:endParaRPr lang="en-US" dirty="0" smtClean="0"/>
          </a:p>
          <a:p>
            <a:pPr lvl="1"/>
            <a:r>
              <a:rPr lang="en-US" dirty="0" smtClean="0"/>
              <a:t>Concentric </a:t>
            </a:r>
            <a:r>
              <a:rPr lang="en-US" sz="2400" dirty="0" smtClean="0">
                <a:sym typeface="Wingdings" panose="05000000000000000000" pitchFamily="2" charset="2"/>
              </a:rPr>
              <a:t> ceased generally, still functioning in unreached pockets, to spread gospel</a:t>
            </a:r>
            <a:endParaRPr lang="en-US" sz="2400" dirty="0" smtClean="0"/>
          </a:p>
          <a:p>
            <a:pPr lvl="1"/>
            <a:r>
              <a:rPr lang="en-US" dirty="0" smtClean="0"/>
              <a:t>Classical </a:t>
            </a:r>
            <a:r>
              <a:rPr lang="en-US" sz="2400" dirty="0" smtClean="0">
                <a:sym typeface="Wingdings" panose="05000000000000000000" pitchFamily="2" charset="2"/>
              </a:rPr>
              <a:t> sign gifts finish with the close of the canon, God still at work miraculously, no new rev</a:t>
            </a:r>
            <a:endParaRPr lang="en-US" sz="2400" dirty="0" smtClean="0"/>
          </a:p>
          <a:p>
            <a:pPr lvl="1"/>
            <a:r>
              <a:rPr lang="en-US" dirty="0" smtClean="0"/>
              <a:t>Full </a:t>
            </a:r>
            <a:r>
              <a:rPr lang="en-US" sz="2400" dirty="0" smtClean="0">
                <a:sym typeface="Wingdings" panose="05000000000000000000" pitchFamily="2" charset="2"/>
              </a:rPr>
              <a:t> no miraculous gifts, no miracles today</a:t>
            </a:r>
            <a:endParaRPr lang="en-US" sz="2400" dirty="0" smtClean="0"/>
          </a:p>
          <a:p>
            <a:pPr lvl="1"/>
            <a:r>
              <a:rPr lang="en-US" dirty="0" smtClean="0"/>
              <a:t>Consistent </a:t>
            </a:r>
            <a:r>
              <a:rPr lang="en-US" sz="2400" dirty="0" smtClean="0">
                <a:sym typeface="Wingdings" panose="05000000000000000000" pitchFamily="2" charset="2"/>
              </a:rPr>
              <a:t> miraculous gifts were for early church only, </a:t>
            </a:r>
            <a:r>
              <a:rPr lang="en-US" sz="2400" i="1" dirty="0" smtClean="0">
                <a:sym typeface="Wingdings" panose="05000000000000000000" pitchFamily="2" charset="2"/>
              </a:rPr>
              <a:t>all</a:t>
            </a:r>
            <a:r>
              <a:rPr lang="en-US" sz="2400" dirty="0" smtClean="0">
                <a:sym typeface="Wingdings" panose="05000000000000000000" pitchFamily="2" charset="2"/>
              </a:rPr>
              <a:t> </a:t>
            </a:r>
            <a:r>
              <a:rPr lang="en-US" sz="2400" dirty="0" err="1" smtClean="0">
                <a:sym typeface="Wingdings" panose="05000000000000000000" pitchFamily="2" charset="2"/>
              </a:rPr>
              <a:t>Eph</a:t>
            </a:r>
            <a:r>
              <a:rPr lang="en-US" sz="2400" dirty="0" smtClean="0">
                <a:sym typeface="Wingdings" panose="05000000000000000000" pitchFamily="2" charset="2"/>
              </a:rPr>
              <a:t> 4 offices are also finished</a:t>
            </a:r>
            <a:endParaRPr lang="en-US" sz="2400" dirty="0" smtClean="0"/>
          </a:p>
          <a:p>
            <a:pPr lvl="1"/>
            <a:endParaRPr lang="en-US" dirty="0" smtClean="0"/>
          </a:p>
        </p:txBody>
      </p:sp>
      <p:sp>
        <p:nvSpPr>
          <p:cNvPr id="6" name="TextBox 5"/>
          <p:cNvSpPr txBox="1"/>
          <p:nvPr/>
        </p:nvSpPr>
        <p:spPr>
          <a:xfrm>
            <a:off x="3643457" y="5715000"/>
            <a:ext cx="5119543" cy="369332"/>
          </a:xfrm>
          <a:prstGeom prst="rect">
            <a:avLst/>
          </a:prstGeom>
          <a:noFill/>
        </p:spPr>
        <p:txBody>
          <a:bodyPr wrap="none" rtlCol="0">
            <a:spAutoFit/>
          </a:bodyPr>
          <a:lstStyle/>
          <a:p>
            <a:r>
              <a:rPr lang="en-US" dirty="0" smtClean="0"/>
              <a:t>Categories are borrowed from www.monergism.com</a:t>
            </a:r>
          </a:p>
        </p:txBody>
      </p:sp>
      <p:sp>
        <p:nvSpPr>
          <p:cNvPr id="7" name="5-Point Star 6"/>
          <p:cNvSpPr/>
          <p:nvPr/>
        </p:nvSpPr>
        <p:spPr>
          <a:xfrm rot="21047404">
            <a:off x="866955" y="2133600"/>
            <a:ext cx="457200" cy="457200"/>
          </a:xfrm>
          <a:prstGeom prst="star5">
            <a:avLst/>
          </a:prstGeom>
          <a:solidFill>
            <a:srgbClr val="CCFF33"/>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47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OT filling of the Spirit seems to be more task specific, temporary </a:t>
            </a:r>
            <a:r>
              <a:rPr lang="en-US" sz="2400" i="1" dirty="0"/>
              <a:t>(Jud 3:10, 14:6, 19)</a:t>
            </a:r>
          </a:p>
          <a:p>
            <a:r>
              <a:rPr lang="en-US" dirty="0" smtClean="0"/>
              <a:t>There are periods where God seems silent or inactive </a:t>
            </a:r>
            <a:r>
              <a:rPr lang="en-US" sz="2800" i="1" dirty="0" smtClean="0"/>
              <a:t>(1 Sam 3:1; Jud 6:13)</a:t>
            </a:r>
          </a:p>
          <a:p>
            <a:r>
              <a:rPr lang="en-US" dirty="0" smtClean="0"/>
              <a:t>God has limited Himself at various times to communicate with us </a:t>
            </a:r>
            <a:r>
              <a:rPr lang="en-US" sz="2800" i="1" dirty="0" smtClean="0"/>
              <a:t>(e.g</a:t>
            </a:r>
            <a:r>
              <a:rPr lang="en-US" sz="2800" i="1" dirty="0"/>
              <a:t>. </a:t>
            </a:r>
            <a:r>
              <a:rPr lang="en-US" sz="2800" i="1" dirty="0" smtClean="0"/>
              <a:t>incarnation, </a:t>
            </a:r>
            <a:r>
              <a:rPr lang="en-US" sz="2800" i="1" dirty="0" err="1" smtClean="0"/>
              <a:t>Php</a:t>
            </a:r>
            <a:r>
              <a:rPr lang="en-US" sz="2800" i="1" dirty="0" smtClean="0"/>
              <a:t> 2:7</a:t>
            </a:r>
            <a:r>
              <a:rPr lang="en-US" sz="2800" i="1" dirty="0"/>
              <a:t>)</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09886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t>
            </a:r>
            <a:r>
              <a:rPr lang="en-US" dirty="0"/>
              <a:t>giving and practice of </a:t>
            </a:r>
            <a:r>
              <a:rPr lang="en-US" dirty="0" smtClean="0"/>
              <a:t>SOME </a:t>
            </a:r>
            <a:r>
              <a:rPr lang="en-US" dirty="0"/>
              <a:t>of the Spiritual gifts have ceased </a:t>
            </a:r>
            <a:r>
              <a:rPr lang="en-US" dirty="0" smtClean="0"/>
              <a:t>–no </a:t>
            </a:r>
            <a:r>
              <a:rPr lang="en-US" dirty="0"/>
              <a:t>longer needed</a:t>
            </a:r>
          </a:p>
          <a:p>
            <a:r>
              <a:rPr lang="en-US" dirty="0"/>
              <a:t>The early church needed these gifts as validation for their new </a:t>
            </a:r>
            <a:r>
              <a:rPr lang="en-US" dirty="0" smtClean="0"/>
              <a:t>IDENTITY </a:t>
            </a:r>
            <a:r>
              <a:rPr lang="en-US" sz="2800" dirty="0"/>
              <a:t>(</a:t>
            </a:r>
            <a:r>
              <a:rPr lang="en-US" sz="2800" dirty="0" err="1"/>
              <a:t>Heb</a:t>
            </a:r>
            <a:r>
              <a:rPr lang="en-US" sz="2800" dirty="0"/>
              <a:t> 2:3-4)</a:t>
            </a:r>
          </a:p>
          <a:p>
            <a:r>
              <a:rPr lang="en-US" dirty="0"/>
              <a:t>The need for revelatory gifts faded with the completion of the </a:t>
            </a:r>
            <a:r>
              <a:rPr lang="en-US" dirty="0" smtClean="0"/>
              <a:t>SCRIPTURES</a:t>
            </a:r>
            <a:endParaRPr lang="en-US" dirty="0"/>
          </a:p>
          <a:p>
            <a:r>
              <a:rPr lang="en-US" dirty="0"/>
              <a:t>The Scriptures talk about the ceasing of </a:t>
            </a:r>
            <a:r>
              <a:rPr lang="en-US" dirty="0" smtClean="0"/>
              <a:t>MIRACULOUS </a:t>
            </a:r>
            <a:r>
              <a:rPr lang="en-US" dirty="0"/>
              <a:t>gifts </a:t>
            </a:r>
            <a:r>
              <a:rPr lang="en-US" sz="2800" dirty="0"/>
              <a:t>(1 </a:t>
            </a:r>
            <a:r>
              <a:rPr lang="en-US" sz="2800" dirty="0" err="1"/>
              <a:t>Cor</a:t>
            </a:r>
            <a:r>
              <a:rPr lang="en-US" sz="2800" dirty="0"/>
              <a:t> 13:8-10)</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87636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spcBef>
                <a:spcPts val="0"/>
              </a:spcBef>
              <a:buNone/>
            </a:pPr>
            <a:r>
              <a:rPr lang="en-US" dirty="0" smtClean="0"/>
              <a:t>“Miracles </a:t>
            </a:r>
            <a:r>
              <a:rPr lang="en-US" dirty="0"/>
              <a:t>occurred in the New Testament era to validate the new message the </a:t>
            </a:r>
            <a:r>
              <a:rPr lang="en-US" dirty="0" smtClean="0"/>
              <a:t>apostles’ </a:t>
            </a:r>
            <a:r>
              <a:rPr lang="en-US" dirty="0"/>
              <a:t>preached. With the completion of the canon of Scripture the need for miracles as a validating sign disappeared; the authority of the </a:t>
            </a:r>
            <a:endParaRPr lang="en-US" dirty="0" smtClean="0"/>
          </a:p>
          <a:p>
            <a:pPr marL="0" indent="0" algn="ctr">
              <a:spcBef>
                <a:spcPts val="0"/>
              </a:spcBef>
              <a:buNone/>
            </a:pPr>
            <a:r>
              <a:rPr lang="en-US" dirty="0" smtClean="0"/>
              <a:t>Word </a:t>
            </a:r>
            <a:r>
              <a:rPr lang="en-US" dirty="0"/>
              <a:t>of God was sufficient to validate the messenger’s word.” </a:t>
            </a:r>
            <a:endParaRPr lang="en-US" dirty="0" smtClean="0"/>
          </a:p>
          <a:p>
            <a:pPr marL="0" indent="0" algn="r">
              <a:spcBef>
                <a:spcPts val="0"/>
              </a:spcBef>
              <a:buNone/>
            </a:pPr>
            <a:r>
              <a:rPr lang="en-US" sz="2400" i="1" dirty="0" smtClean="0"/>
              <a:t>-- Paul </a:t>
            </a:r>
            <a:r>
              <a:rPr lang="en-US" sz="2400" i="1" dirty="0" err="1" smtClean="0"/>
              <a:t>Enns</a:t>
            </a:r>
            <a:endParaRPr lang="en-US" sz="2400" i="1" dirty="0"/>
          </a:p>
          <a:p>
            <a:pPr marL="0" indent="0" algn="ctr">
              <a:spcBef>
                <a:spcPts val="0"/>
              </a:spcBef>
              <a:buNone/>
            </a:pPr>
            <a:endParaRPr lang="en-US" dirty="0"/>
          </a:p>
        </p:txBody>
      </p:sp>
      <p:cxnSp>
        <p:nvCxnSpPr>
          <p:cNvPr id="5" name="Straight Connector 4"/>
          <p:cNvCxnSpPr/>
          <p:nvPr/>
        </p:nvCxnSpPr>
        <p:spPr>
          <a:xfrm>
            <a:off x="3810000" y="2074653"/>
            <a:ext cx="4343400" cy="0"/>
          </a:xfrm>
          <a:prstGeom prst="line">
            <a:avLst/>
          </a:prstGeom>
          <a:ln w="28575">
            <a:solidFill>
              <a:srgbClr val="CC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10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12424</TotalTime>
  <Words>1034</Words>
  <Application>Microsoft Office PowerPoint</Application>
  <PresentationFormat>On-screen Show (4:3)</PresentationFormat>
  <Paragraphs>79</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Scope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dc:creator>
  <cp:lastModifiedBy>Michael J Paris</cp:lastModifiedBy>
  <cp:revision>42</cp:revision>
  <cp:lastPrinted>2013-10-06T12:43:39Z</cp:lastPrinted>
  <dcterms:created xsi:type="dcterms:W3CDTF">2012-08-28T22:54:16Z</dcterms:created>
  <dcterms:modified xsi:type="dcterms:W3CDTF">2013-10-18T12:25:36Z</dcterms:modified>
</cp:coreProperties>
</file>